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9"/>
  </p:notesMasterIdLst>
  <p:sldIdLst>
    <p:sldId id="256" r:id="rId2"/>
    <p:sldId id="322" r:id="rId3"/>
    <p:sldId id="257" r:id="rId4"/>
    <p:sldId id="258" r:id="rId5"/>
    <p:sldId id="259" r:id="rId6"/>
    <p:sldId id="262" r:id="rId7"/>
    <p:sldId id="263" r:id="rId8"/>
    <p:sldId id="260" r:id="rId9"/>
    <p:sldId id="261" r:id="rId10"/>
    <p:sldId id="264" r:id="rId11"/>
    <p:sldId id="265" r:id="rId12"/>
    <p:sldId id="266" r:id="rId13"/>
    <p:sldId id="267" r:id="rId14"/>
    <p:sldId id="268" r:id="rId15"/>
    <p:sldId id="269" r:id="rId16"/>
    <p:sldId id="270" r:id="rId17"/>
    <p:sldId id="271" r:id="rId18"/>
    <p:sldId id="272" r:id="rId19"/>
    <p:sldId id="316" r:id="rId20"/>
    <p:sldId id="273" r:id="rId21"/>
    <p:sldId id="274" r:id="rId22"/>
    <p:sldId id="275" r:id="rId23"/>
    <p:sldId id="311" r:id="rId24"/>
    <p:sldId id="312" r:id="rId25"/>
    <p:sldId id="313" r:id="rId26"/>
    <p:sldId id="276" r:id="rId27"/>
    <p:sldId id="314" r:id="rId28"/>
    <p:sldId id="315" r:id="rId29"/>
    <p:sldId id="277" r:id="rId30"/>
    <p:sldId id="278" r:id="rId31"/>
    <p:sldId id="279" r:id="rId32"/>
    <p:sldId id="280" r:id="rId33"/>
    <p:sldId id="284" r:id="rId34"/>
    <p:sldId id="283" r:id="rId35"/>
    <p:sldId id="307" r:id="rId36"/>
    <p:sldId id="308" r:id="rId37"/>
    <p:sldId id="281" r:id="rId38"/>
    <p:sldId id="317" r:id="rId39"/>
    <p:sldId id="318" r:id="rId40"/>
    <p:sldId id="319" r:id="rId41"/>
    <p:sldId id="282" r:id="rId42"/>
    <p:sldId id="320" r:id="rId43"/>
    <p:sldId id="321" r:id="rId44"/>
    <p:sldId id="285" r:id="rId45"/>
    <p:sldId id="286" r:id="rId46"/>
    <p:sldId id="287" r:id="rId47"/>
    <p:sldId id="310" r:id="rId48"/>
    <p:sldId id="288" r:id="rId49"/>
    <p:sldId id="289" r:id="rId50"/>
    <p:sldId id="290" r:id="rId51"/>
    <p:sldId id="291" r:id="rId52"/>
    <p:sldId id="292" r:id="rId53"/>
    <p:sldId id="293" r:id="rId54"/>
    <p:sldId id="294" r:id="rId55"/>
    <p:sldId id="297" r:id="rId56"/>
    <p:sldId id="298" r:id="rId57"/>
    <p:sldId id="299" r:id="rId58"/>
    <p:sldId id="295" r:id="rId59"/>
    <p:sldId id="300" r:id="rId60"/>
    <p:sldId id="296" r:id="rId61"/>
    <p:sldId id="301" r:id="rId62"/>
    <p:sldId id="302" r:id="rId63"/>
    <p:sldId id="309" r:id="rId64"/>
    <p:sldId id="303" r:id="rId65"/>
    <p:sldId id="305" r:id="rId66"/>
    <p:sldId id="306" r:id="rId67"/>
    <p:sldId id="304" r:id="rId6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E14353-AA74-4CBC-8AF0-3656EF6A2534}" type="datetimeFigureOut">
              <a:rPr lang="en-US" smtClean="0"/>
              <a:pPr/>
              <a:t>12/05/2016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83ADDF5-450E-43D0-943A-22098FD09F00}" type="slidenum">
              <a:rPr lang="en-US" smtClean="0"/>
              <a:pPr/>
              <a:t>‹#›</a:t>
            </a:fld>
            <a:endParaRPr lang="en-US"/>
          </a:p>
        </p:txBody>
      </p:sp>
    </p:spTree>
    <p:extLst>
      <p:ext uri="{BB962C8B-B14F-4D97-AF65-F5344CB8AC3E}">
        <p14:creationId xmlns:p14="http://schemas.microsoft.com/office/powerpoint/2010/main" val="7471113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83ADDF5-450E-43D0-943A-22098FD09F00}"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E29EA6-9234-4888-B0A9-5A6BA458D995}" type="slidenum">
              <a:rPr lang="en-US"/>
              <a:pPr/>
              <a:t>34</a:t>
            </a:fld>
            <a:endParaRPr lang="en-US"/>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r>
              <a:rPr lang="en-US"/>
              <a:t>-</a:t>
            </a:r>
            <a:r>
              <a:rPr lang="en-US" u="sng"/>
              <a:t>Graduation</a:t>
            </a:r>
            <a:r>
              <a:rPr lang="en-US"/>
              <a:t>. 1926. </a:t>
            </a:r>
            <a:r>
              <a:rPr lang="en-US" u="sng"/>
              <a:t>Historical Timeline of the University of Idaho</a:t>
            </a:r>
            <a:r>
              <a:rPr lang="en-US"/>
              <a:t>. University of Idaho. 1 June 2007 &lt;http://www.lib.uidaho.edu/special-collections/timeline.htm&gt;. </a:t>
            </a:r>
          </a:p>
          <a:p>
            <a:r>
              <a:rPr lang="en-US"/>
              <a:t>-"1920s." </a:t>
            </a:r>
            <a:r>
              <a:rPr lang="en-US" u="sng"/>
              <a:t>Women of the Century</a:t>
            </a:r>
            <a:r>
              <a:rPr lang="en-US"/>
              <a:t>. 2006. Discovery Channel. 1 June 2007 &lt;http://school.discovery.com/schooladventures/womenofthecentury/decadebydecade/1920s.html&gt;.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5A08AC52-1E67-4D61-94B8-3A79F5333836}" type="datetimeFigureOut">
              <a:rPr lang="en-US" smtClean="0"/>
              <a:pPr/>
              <a:t>12/05/2016</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3CCE1252-D826-4E53-9FB3-20315140B87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A08AC52-1E67-4D61-94B8-3A79F5333836}" type="datetimeFigureOut">
              <a:rPr lang="en-US" smtClean="0"/>
              <a:pPr/>
              <a:t>12/05/2016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CE1252-D826-4E53-9FB3-20315140B87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A08AC52-1E67-4D61-94B8-3A79F5333836}" type="datetimeFigureOut">
              <a:rPr lang="en-US" smtClean="0"/>
              <a:pPr/>
              <a:t>12/05/2016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CE1252-D826-4E53-9FB3-20315140B87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52600" y="228600"/>
            <a:ext cx="7239000" cy="8683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828800" y="1524000"/>
            <a:ext cx="3505200" cy="518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86400" y="1524000"/>
            <a:ext cx="3505200" cy="518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810000" cy="4114800"/>
          </a:xfrm>
        </p:spPr>
        <p:txBody>
          <a:bodyPr/>
          <a:lstStyle/>
          <a:p>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90583737-98C5-4D4A-B667-209875364CC4}"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5A08AC52-1E67-4D61-94B8-3A79F5333836}" type="datetimeFigureOut">
              <a:rPr lang="en-US" smtClean="0"/>
              <a:pPr/>
              <a:t>12/05/2016</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3CCE1252-D826-4E53-9FB3-20315140B87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5A08AC52-1E67-4D61-94B8-3A79F5333836}" type="datetimeFigureOut">
              <a:rPr lang="en-US" smtClean="0"/>
              <a:pPr/>
              <a:t>12/05/2016</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3CCE1252-D826-4E53-9FB3-20315140B87D}" type="slidenum">
              <a:rPr lang="en-US" smtClean="0"/>
              <a:pPr/>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5A08AC52-1E67-4D61-94B8-3A79F5333836}" type="datetimeFigureOut">
              <a:rPr lang="en-US" smtClean="0"/>
              <a:pPr/>
              <a:t>12/05/2016</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3CCE1252-D826-4E53-9FB3-20315140B87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5A08AC52-1E67-4D61-94B8-3A79F5333836}" type="datetimeFigureOut">
              <a:rPr lang="en-US" smtClean="0"/>
              <a:pPr/>
              <a:t>12/05/2016</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3CCE1252-D826-4E53-9FB3-20315140B87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A08AC52-1E67-4D61-94B8-3A79F5333836}" type="datetimeFigureOut">
              <a:rPr lang="en-US" smtClean="0"/>
              <a:pPr/>
              <a:t>12/05/2016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CCE1252-D826-4E53-9FB3-20315140B87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5A08AC52-1E67-4D61-94B8-3A79F5333836}" type="datetimeFigureOut">
              <a:rPr lang="en-US" smtClean="0"/>
              <a:pPr/>
              <a:t>12/05/2016</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3CCE1252-D826-4E53-9FB3-20315140B87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5A08AC52-1E67-4D61-94B8-3A79F5333836}" type="datetimeFigureOut">
              <a:rPr lang="en-US" smtClean="0"/>
              <a:pPr/>
              <a:t>12/05/2016</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3CCE1252-D826-4E53-9FB3-20315140B87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5A08AC52-1E67-4D61-94B8-3A79F5333836}" type="datetimeFigureOut">
              <a:rPr lang="en-US" smtClean="0"/>
              <a:pPr/>
              <a:t>12/05/2016</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3CCE1252-D826-4E53-9FB3-20315140B87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5A08AC52-1E67-4D61-94B8-3A79F5333836}" type="datetimeFigureOut">
              <a:rPr lang="en-US" smtClean="0"/>
              <a:pPr/>
              <a:t>12/05/2016</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3CCE1252-D826-4E53-9FB3-20315140B87D}"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5.jpeg"/></Relationships>
</file>

<file path=ppt/slides/_rels/slide3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4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Chapter 10 The Jazz Age 1921-1929</a:t>
            </a:r>
            <a:endParaRPr lang="en-US" dirty="0"/>
          </a:p>
        </p:txBody>
      </p:sp>
      <p:sp>
        <p:nvSpPr>
          <p:cNvPr id="3" name="Subtitle 2"/>
          <p:cNvSpPr>
            <a:spLocks noGrp="1"/>
          </p:cNvSpPr>
          <p:nvPr>
            <p:ph type="subTitle" idx="1"/>
          </p:nvPr>
        </p:nvSpPr>
        <p:spPr/>
        <p:txBody>
          <a:bodyPr/>
          <a:lstStyle/>
          <a:p>
            <a:r>
              <a:rPr lang="en-US" dirty="0" smtClean="0"/>
              <a:t>Roaring 20’s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Coolidge</a:t>
            </a:r>
            <a:endParaRPr lang="en-US" dirty="0"/>
          </a:p>
        </p:txBody>
      </p:sp>
      <p:sp>
        <p:nvSpPr>
          <p:cNvPr id="3" name="Content Placeholder 2"/>
          <p:cNvSpPr>
            <a:spLocks noGrp="1"/>
          </p:cNvSpPr>
          <p:nvPr>
            <p:ph idx="1"/>
          </p:nvPr>
        </p:nvSpPr>
        <p:spPr/>
        <p:txBody>
          <a:bodyPr/>
          <a:lstStyle/>
          <a:p>
            <a:r>
              <a:rPr lang="en-US" dirty="0" smtClean="0"/>
              <a:t>He would force the Attorney General Harry Daugherty to resign because of corruption.</a:t>
            </a:r>
          </a:p>
          <a:p>
            <a:pPr lvl="1"/>
            <a:r>
              <a:rPr lang="en-US" dirty="0" smtClean="0"/>
              <a:t>Daugherty took money to give away chemical patents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Leadership Change</a:t>
            </a:r>
            <a:endParaRPr lang="en-US" dirty="0"/>
          </a:p>
        </p:txBody>
      </p:sp>
      <p:sp>
        <p:nvSpPr>
          <p:cNvPr id="3" name="Content Placeholder 2"/>
          <p:cNvSpPr>
            <a:spLocks noGrp="1"/>
          </p:cNvSpPr>
          <p:nvPr>
            <p:ph idx="1"/>
          </p:nvPr>
        </p:nvSpPr>
        <p:spPr/>
        <p:txBody>
          <a:bodyPr/>
          <a:lstStyle/>
          <a:p>
            <a:r>
              <a:rPr lang="en-US" dirty="0" smtClean="0">
                <a:solidFill>
                  <a:schemeClr val="accent1"/>
                </a:solidFill>
              </a:rPr>
              <a:t>Coolidge believed that prosperity rested on the business leaders and that the governments jobs was to not interfere. </a:t>
            </a:r>
          </a:p>
          <a:p>
            <a:pPr lvl="1"/>
            <a:r>
              <a:rPr lang="en-US" dirty="0" smtClean="0"/>
              <a:t>He did not believe in social Darwinism</a:t>
            </a:r>
          </a:p>
          <a:p>
            <a:r>
              <a:rPr lang="en-US" dirty="0" smtClean="0"/>
              <a:t>Adopted polices to keep the nation prosperous.</a:t>
            </a:r>
          </a:p>
          <a:p>
            <a:pPr lvl="1"/>
            <a:r>
              <a:rPr lang="en-US" dirty="0" smtClean="0"/>
              <a:t>“Keep Cool with Coolidge”</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Cabinet Members</a:t>
            </a:r>
            <a:endParaRPr lang="en-US" dirty="0"/>
          </a:p>
        </p:txBody>
      </p:sp>
      <p:sp>
        <p:nvSpPr>
          <p:cNvPr id="3" name="Content Placeholder 2"/>
          <p:cNvSpPr>
            <a:spLocks noGrp="1"/>
          </p:cNvSpPr>
          <p:nvPr>
            <p:ph idx="1"/>
          </p:nvPr>
        </p:nvSpPr>
        <p:spPr>
          <a:xfrm>
            <a:off x="457200" y="1371600"/>
            <a:ext cx="8229600" cy="5083208"/>
          </a:xfrm>
        </p:spPr>
        <p:txBody>
          <a:bodyPr>
            <a:noAutofit/>
          </a:bodyPr>
          <a:lstStyle/>
          <a:p>
            <a:r>
              <a:rPr lang="en-US" sz="2800" dirty="0" smtClean="0"/>
              <a:t>Andrew Mellon Secretary of Treasury</a:t>
            </a:r>
          </a:p>
          <a:p>
            <a:pPr lvl="1"/>
            <a:r>
              <a:rPr lang="en-US" sz="2800" dirty="0" smtClean="0"/>
              <a:t>Successful banker and industrialist</a:t>
            </a:r>
          </a:p>
          <a:p>
            <a:r>
              <a:rPr lang="en-US" sz="2800" dirty="0" smtClean="0"/>
              <a:t>Reduced federal budget for $6.4 billion to $3 billion in seven years and also cut taxes.</a:t>
            </a:r>
          </a:p>
          <a:p>
            <a:pPr lvl="1"/>
            <a:r>
              <a:rPr lang="en-US" sz="2800" b="1" dirty="0" smtClean="0">
                <a:solidFill>
                  <a:schemeClr val="accent1"/>
                </a:solidFill>
              </a:rPr>
              <a:t>Argued that high taxes were worse than lower taxes.</a:t>
            </a:r>
          </a:p>
          <a:p>
            <a:pPr lvl="1"/>
            <a:r>
              <a:rPr lang="en-US" sz="2800" b="1" dirty="0" smtClean="0">
                <a:solidFill>
                  <a:schemeClr val="accent1"/>
                </a:solidFill>
              </a:rPr>
              <a:t>Lower taxes would lead to more spending.</a:t>
            </a:r>
          </a:p>
          <a:p>
            <a:pPr lvl="1"/>
            <a:r>
              <a:rPr lang="en-US" sz="2800" b="1" dirty="0" smtClean="0">
                <a:solidFill>
                  <a:schemeClr val="accent1"/>
                </a:solidFill>
              </a:rPr>
              <a:t>Today this is known as supply-side economics or the trickle-down economics</a:t>
            </a:r>
            <a:endParaRPr lang="en-US" sz="2800" b="1" dirty="0">
              <a:solidFill>
                <a:schemeClr val="accent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Isolationism</a:t>
            </a:r>
            <a:endParaRPr lang="en-US" dirty="0"/>
          </a:p>
        </p:txBody>
      </p:sp>
      <p:sp>
        <p:nvSpPr>
          <p:cNvPr id="3" name="Content Placeholder 2"/>
          <p:cNvSpPr>
            <a:spLocks noGrp="1"/>
          </p:cNvSpPr>
          <p:nvPr>
            <p:ph idx="1"/>
          </p:nvPr>
        </p:nvSpPr>
        <p:spPr/>
        <p:txBody>
          <a:bodyPr/>
          <a:lstStyle/>
          <a:p>
            <a:r>
              <a:rPr lang="en-US" b="1" dirty="0" smtClean="0">
                <a:solidFill>
                  <a:schemeClr val="accent1"/>
                </a:solidFill>
              </a:rPr>
              <a:t>Americans were tired of war and they felt that they should remove themselves from danger by being isolated. </a:t>
            </a:r>
          </a:p>
          <a:p>
            <a:pPr lvl="1"/>
            <a:r>
              <a:rPr lang="en-US" dirty="0" smtClean="0"/>
              <a:t>Safer and a way to be more prosperous</a:t>
            </a:r>
          </a:p>
          <a:p>
            <a:pPr lvl="1"/>
            <a:r>
              <a:rPr lang="en-US" dirty="0" smtClean="0"/>
              <a:t>US did not ratify treaty of Versailles or join the League of Nations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Coolidge Foreign Policies</a:t>
            </a:r>
            <a:endParaRPr lang="en-US" dirty="0"/>
          </a:p>
        </p:txBody>
      </p:sp>
      <p:sp>
        <p:nvSpPr>
          <p:cNvPr id="3" name="Content Placeholder 2"/>
          <p:cNvSpPr>
            <a:spLocks noGrp="1"/>
          </p:cNvSpPr>
          <p:nvPr>
            <p:ph idx="1"/>
          </p:nvPr>
        </p:nvSpPr>
        <p:spPr/>
        <p:txBody>
          <a:bodyPr/>
          <a:lstStyle/>
          <a:p>
            <a:r>
              <a:rPr lang="en-US" dirty="0" smtClean="0"/>
              <a:t>Dawes Plan</a:t>
            </a:r>
          </a:p>
          <a:p>
            <a:pPr lvl="1"/>
            <a:r>
              <a:rPr lang="en-US" sz="2800" dirty="0" smtClean="0"/>
              <a:t>A negotiated agreement with France, Britain, and Germany by which American banks would make loans to Germany that would enable it to make reparation payments. In exchange, Britain and France would accept less in reparations and pay back more of their war debts to the US.</a:t>
            </a:r>
            <a:endParaRPr lang="en-US" sz="2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76400"/>
          </a:xfrm>
        </p:spPr>
        <p:txBody>
          <a:bodyPr/>
          <a:lstStyle/>
          <a:p>
            <a:r>
              <a:rPr lang="en-US" dirty="0" smtClean="0"/>
              <a:t>Coolidge Foreign Policies cont.</a:t>
            </a:r>
            <a:endParaRPr lang="en-US" dirty="0"/>
          </a:p>
        </p:txBody>
      </p:sp>
      <p:sp>
        <p:nvSpPr>
          <p:cNvPr id="3" name="Content Placeholder 2"/>
          <p:cNvSpPr>
            <a:spLocks noGrp="1"/>
          </p:cNvSpPr>
          <p:nvPr>
            <p:ph idx="1"/>
          </p:nvPr>
        </p:nvSpPr>
        <p:spPr/>
        <p:txBody>
          <a:bodyPr/>
          <a:lstStyle/>
          <a:p>
            <a:r>
              <a:rPr lang="en-US" b="1" dirty="0" smtClean="0">
                <a:solidFill>
                  <a:schemeClr val="accent1"/>
                </a:solidFill>
              </a:rPr>
              <a:t>Kellogg-Briand Pact</a:t>
            </a:r>
          </a:p>
          <a:p>
            <a:pPr lvl="1"/>
            <a:r>
              <a:rPr lang="en-US" b="1" dirty="0" smtClean="0">
                <a:solidFill>
                  <a:schemeClr val="accent1"/>
                </a:solidFill>
              </a:rPr>
              <a:t>Victory for peace</a:t>
            </a:r>
          </a:p>
          <a:p>
            <a:pPr lvl="1"/>
            <a:r>
              <a:rPr lang="en-US" b="1" dirty="0" smtClean="0">
                <a:solidFill>
                  <a:schemeClr val="accent1"/>
                </a:solidFill>
              </a:rPr>
              <a:t>14 nations signed it declaring that they would meet and peacefully talk about their problems instead of declaring war. </a:t>
            </a:r>
          </a:p>
          <a:p>
            <a:pPr lvl="1"/>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Section 2</a:t>
            </a:r>
            <a:br>
              <a:rPr lang="en-US" dirty="0" smtClean="0"/>
            </a:br>
            <a:r>
              <a:rPr lang="en-US" dirty="0" smtClean="0"/>
              <a:t> A Growing Economy</a:t>
            </a:r>
            <a:endParaRPr lang="en-US" dirty="0"/>
          </a:p>
        </p:txBody>
      </p:sp>
      <p:sp>
        <p:nvSpPr>
          <p:cNvPr id="5" name="Subtitle 4"/>
          <p:cNvSpPr>
            <a:spLocks noGrp="1"/>
          </p:cNvSpPr>
          <p:nvPr>
            <p:ph type="subTitle" idx="1"/>
          </p:nvPr>
        </p:nvSpPr>
        <p:spPr/>
        <p:txBody>
          <a:bodyPr/>
          <a:lstStyle/>
          <a:p>
            <a:r>
              <a:rPr lang="en-US" dirty="0" smtClean="0"/>
              <a:t>368-375</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Industries</a:t>
            </a:r>
            <a:endParaRPr lang="en-US" dirty="0"/>
          </a:p>
        </p:txBody>
      </p:sp>
      <p:sp>
        <p:nvSpPr>
          <p:cNvPr id="3" name="Content Placeholder 2"/>
          <p:cNvSpPr>
            <a:spLocks noGrp="1"/>
          </p:cNvSpPr>
          <p:nvPr>
            <p:ph idx="1"/>
          </p:nvPr>
        </p:nvSpPr>
        <p:spPr/>
        <p:txBody>
          <a:bodyPr/>
          <a:lstStyle/>
          <a:p>
            <a:r>
              <a:rPr lang="en-US" dirty="0" smtClean="0"/>
              <a:t>In a 1925 survey conducted in Muncie, Indian, 21 out of 26 families who owned cars did not have bathtubs with running water. </a:t>
            </a:r>
          </a:p>
          <a:p>
            <a:r>
              <a:rPr lang="en-US" dirty="0" smtClean="0"/>
              <a:t>When asked why they owned a car a man responded with “You cant ride to town in a bathtub.”</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Way of Life</a:t>
            </a:r>
            <a:endParaRPr lang="en-US" dirty="0"/>
          </a:p>
        </p:txBody>
      </p:sp>
      <p:sp>
        <p:nvSpPr>
          <p:cNvPr id="3" name="Content Placeholder 2"/>
          <p:cNvSpPr>
            <a:spLocks noGrp="1"/>
          </p:cNvSpPr>
          <p:nvPr>
            <p:ph idx="1"/>
          </p:nvPr>
        </p:nvSpPr>
        <p:spPr/>
        <p:txBody>
          <a:bodyPr/>
          <a:lstStyle/>
          <a:p>
            <a:r>
              <a:rPr lang="en-US" dirty="0" smtClean="0"/>
              <a:t>Earnings would raise by 22% between 1923-1929</a:t>
            </a:r>
          </a:p>
          <a:p>
            <a:r>
              <a:rPr lang="en-US" b="1" dirty="0" smtClean="0">
                <a:solidFill>
                  <a:schemeClr val="accent1"/>
                </a:solidFill>
              </a:rPr>
              <a:t>Wages increased and hours decreased</a:t>
            </a:r>
          </a:p>
          <a:p>
            <a:pPr lvl="1"/>
            <a:r>
              <a:rPr lang="en-US" dirty="0" smtClean="0"/>
              <a:t>1923 US Steel cut shift from 12 hours to 8 hours</a:t>
            </a:r>
          </a:p>
          <a:p>
            <a:pPr lvl="1"/>
            <a:r>
              <a:rPr lang="en-US" dirty="0" smtClean="0"/>
              <a:t>1926 Ford Cut workweek from six days to five</a:t>
            </a:r>
          </a:p>
          <a:p>
            <a:pPr lvl="1"/>
            <a:r>
              <a:rPr lang="en-US" dirty="0" smtClean="0"/>
              <a:t>International Harvester issued an annual two-week paid vacation</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2"/>
          <p:cNvPicPr>
            <a:picLocks noChangeAspect="1" noChangeArrowheads="1"/>
          </p:cNvPicPr>
          <p:nvPr/>
        </p:nvPicPr>
        <p:blipFill>
          <a:blip r:embed="rId2" cstate="print"/>
          <a:srcRect l="2913" r="2913"/>
          <a:stretch>
            <a:fillRect/>
          </a:stretch>
        </p:blipFill>
        <p:spPr bwMode="auto">
          <a:xfrm>
            <a:off x="533400" y="838200"/>
            <a:ext cx="7887507" cy="5253038"/>
          </a:xfrm>
          <a:prstGeom prst="rect">
            <a:avLst/>
          </a:prstGeom>
          <a:noFill/>
          <a:ln w="76200" cmpd="tri">
            <a:solidFill>
              <a:schemeClr val="bg1"/>
            </a:solidFill>
            <a:miter lim="800000"/>
            <a:headEnd/>
            <a:tailEnd/>
          </a:ln>
          <a:effectLst/>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Notes	</a:t>
            </a:r>
            <a:endParaRPr lang="en-US" dirty="0"/>
          </a:p>
        </p:txBody>
      </p:sp>
      <p:sp>
        <p:nvSpPr>
          <p:cNvPr id="3" name="Content Placeholder 2"/>
          <p:cNvSpPr>
            <a:spLocks noGrp="1"/>
          </p:cNvSpPr>
          <p:nvPr>
            <p:ph idx="1"/>
          </p:nvPr>
        </p:nvSpPr>
        <p:spPr/>
        <p:txBody>
          <a:bodyPr/>
          <a:lstStyle/>
          <a:p>
            <a:r>
              <a:rPr lang="en-US" dirty="0" smtClean="0"/>
              <a:t>You will need to write all orange text!</a:t>
            </a:r>
            <a:endParaRPr lang="en-US" dirty="0"/>
          </a:p>
        </p:txBody>
      </p:sp>
    </p:spTree>
    <p:extLst>
      <p:ext uri="{BB962C8B-B14F-4D97-AF65-F5344CB8AC3E}">
        <p14:creationId xmlns:p14="http://schemas.microsoft.com/office/powerpoint/2010/main" val="17240729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Mass Production</a:t>
            </a:r>
            <a:endParaRPr lang="en-US" dirty="0"/>
          </a:p>
        </p:txBody>
      </p:sp>
      <p:sp>
        <p:nvSpPr>
          <p:cNvPr id="3" name="Content Placeholder 2"/>
          <p:cNvSpPr>
            <a:spLocks noGrp="1"/>
          </p:cNvSpPr>
          <p:nvPr>
            <p:ph idx="1"/>
          </p:nvPr>
        </p:nvSpPr>
        <p:spPr>
          <a:xfrm>
            <a:off x="381000" y="1905000"/>
            <a:ext cx="8229600" cy="4572000"/>
          </a:xfrm>
        </p:spPr>
        <p:txBody>
          <a:bodyPr/>
          <a:lstStyle/>
          <a:p>
            <a:r>
              <a:rPr lang="en-US" dirty="0" smtClean="0">
                <a:solidFill>
                  <a:schemeClr val="accent1"/>
                </a:solidFill>
              </a:rPr>
              <a:t>Workers would have a better way of life because of the new way of production.</a:t>
            </a:r>
          </a:p>
          <a:p>
            <a:pPr lvl="1"/>
            <a:r>
              <a:rPr lang="en-US" dirty="0" smtClean="0">
                <a:solidFill>
                  <a:schemeClr val="accent1"/>
                </a:solidFill>
              </a:rPr>
              <a:t>Items made more efficiently</a:t>
            </a:r>
          </a:p>
          <a:p>
            <a:pPr lvl="1"/>
            <a:r>
              <a:rPr lang="en-US" dirty="0" smtClean="0">
                <a:solidFill>
                  <a:schemeClr val="accent1"/>
                </a:solidFill>
              </a:rPr>
              <a:t>Cost less</a:t>
            </a:r>
          </a:p>
          <a:p>
            <a:pPr lvl="1"/>
            <a:r>
              <a:rPr lang="en-US" dirty="0" smtClean="0">
                <a:solidFill>
                  <a:schemeClr val="accent1"/>
                </a:solidFill>
              </a:rPr>
              <a:t>Workers made more</a:t>
            </a:r>
          </a:p>
          <a:p>
            <a:pPr lvl="1"/>
            <a:r>
              <a:rPr lang="en-US" dirty="0" smtClean="0"/>
              <a:t>Henry Ford would cut his profits by 10 million to give workers a pay increase and they would buy his cars, so he made more money!</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95400"/>
          </a:xfrm>
        </p:spPr>
        <p:txBody>
          <a:bodyPr/>
          <a:lstStyle/>
          <a:p>
            <a:r>
              <a:rPr lang="en-US" dirty="0" smtClean="0"/>
              <a:t>Assembly Line</a:t>
            </a:r>
            <a:endParaRPr lang="en-US" dirty="0"/>
          </a:p>
        </p:txBody>
      </p:sp>
      <p:sp>
        <p:nvSpPr>
          <p:cNvPr id="3" name="Content Placeholder 2"/>
          <p:cNvSpPr>
            <a:spLocks noGrp="1"/>
          </p:cNvSpPr>
          <p:nvPr>
            <p:ph idx="1"/>
          </p:nvPr>
        </p:nvSpPr>
        <p:spPr>
          <a:xfrm>
            <a:off x="0" y="1219200"/>
            <a:ext cx="9144000" cy="5638800"/>
          </a:xfrm>
        </p:spPr>
        <p:txBody>
          <a:bodyPr>
            <a:normAutofit/>
          </a:bodyPr>
          <a:lstStyle/>
          <a:p>
            <a:r>
              <a:rPr lang="en-US" b="1" dirty="0" smtClean="0">
                <a:solidFill>
                  <a:schemeClr val="accent1"/>
                </a:solidFill>
              </a:rPr>
              <a:t>No real skill needed to produce a product.</a:t>
            </a:r>
          </a:p>
          <a:p>
            <a:r>
              <a:rPr lang="en-US" dirty="0" smtClean="0"/>
              <a:t>Ford started using it with the magneto-generator.</a:t>
            </a:r>
          </a:p>
          <a:p>
            <a:pPr lvl="1"/>
            <a:r>
              <a:rPr lang="en-US" dirty="0" smtClean="0"/>
              <a:t>Took over 20 minutes for one person to make it</a:t>
            </a:r>
          </a:p>
          <a:p>
            <a:pPr lvl="1"/>
            <a:r>
              <a:rPr lang="en-US" dirty="0" smtClean="0"/>
              <a:t>Assembly line it cut it down to 10 minutes</a:t>
            </a:r>
          </a:p>
          <a:p>
            <a:r>
              <a:rPr lang="en-US" dirty="0" smtClean="0"/>
              <a:t>Highland Park, Michigan was the sight of the first production assembly line, he got the idea from the meat packing industry.</a:t>
            </a:r>
          </a:p>
          <a:p>
            <a:pPr lvl="1"/>
            <a:r>
              <a:rPr lang="en-US" dirty="0" smtClean="0"/>
              <a:t>Model T: first car over 15 million made</a:t>
            </a:r>
          </a:p>
          <a:p>
            <a:r>
              <a:rPr lang="en-US" dirty="0" smtClean="0"/>
              <a:t>Oldsmobile was trying it at the same time.</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T</a:t>
            </a:r>
            <a:endParaRPr lang="en-US" dirty="0"/>
          </a:p>
        </p:txBody>
      </p:sp>
      <p:sp>
        <p:nvSpPr>
          <p:cNvPr id="3" name="Content Placeholder 2"/>
          <p:cNvSpPr>
            <a:spLocks noGrp="1"/>
          </p:cNvSpPr>
          <p:nvPr>
            <p:ph idx="1"/>
          </p:nvPr>
        </p:nvSpPr>
        <p:spPr>
          <a:xfrm>
            <a:off x="457200" y="1882808"/>
            <a:ext cx="3048000" cy="2765392"/>
          </a:xfrm>
        </p:spPr>
        <p:txBody>
          <a:bodyPr/>
          <a:lstStyle/>
          <a:p>
            <a:pPr>
              <a:buNone/>
            </a:pPr>
            <a:r>
              <a:rPr lang="en-US" dirty="0" smtClean="0">
                <a:solidFill>
                  <a:schemeClr val="accent1"/>
                </a:solidFill>
              </a:rPr>
              <a:t>1908 cost $850</a:t>
            </a:r>
          </a:p>
          <a:p>
            <a:pPr>
              <a:buNone/>
            </a:pPr>
            <a:r>
              <a:rPr lang="en-US" dirty="0" smtClean="0">
                <a:solidFill>
                  <a:schemeClr val="accent1"/>
                </a:solidFill>
              </a:rPr>
              <a:t>1914 cost $490</a:t>
            </a:r>
            <a:endParaRPr lang="en-US" dirty="0">
              <a:solidFill>
                <a:schemeClr val="accent1"/>
              </a:solidFill>
            </a:endParaRPr>
          </a:p>
        </p:txBody>
      </p:sp>
      <p:pic>
        <p:nvPicPr>
          <p:cNvPr id="21506" name="Picture 2" descr="http://allfordnation.com/uploads/gallery/album_5/gallery_1_5_12582.jpg"/>
          <p:cNvPicPr>
            <a:picLocks noChangeAspect="1" noChangeArrowheads="1"/>
          </p:cNvPicPr>
          <p:nvPr/>
        </p:nvPicPr>
        <p:blipFill>
          <a:blip r:embed="rId2" cstate="print"/>
          <a:srcRect/>
          <a:stretch>
            <a:fillRect/>
          </a:stretch>
        </p:blipFill>
        <p:spPr bwMode="auto">
          <a:xfrm>
            <a:off x="3398571" y="2362200"/>
            <a:ext cx="5745429" cy="44958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endParaRPr lang="en-US"/>
          </a:p>
        </p:txBody>
      </p:sp>
      <p:sp>
        <p:nvSpPr>
          <p:cNvPr id="224259" name="Rectangle 3"/>
          <p:cNvSpPr>
            <a:spLocks noGrp="1" noChangeArrowheads="1"/>
          </p:cNvSpPr>
          <p:nvPr>
            <p:ph type="body" idx="1"/>
          </p:nvPr>
        </p:nvSpPr>
        <p:spPr/>
        <p:txBody>
          <a:bodyPr/>
          <a:lstStyle/>
          <a:p>
            <a:endParaRPr lang="en-US"/>
          </a:p>
        </p:txBody>
      </p:sp>
      <p:pic>
        <p:nvPicPr>
          <p:cNvPr id="224260" name="Picture 4"/>
          <p:cNvPicPr>
            <a:picLocks noChangeAspect="1" noChangeArrowheads="1"/>
          </p:cNvPicPr>
          <p:nvPr/>
        </p:nvPicPr>
        <p:blipFill>
          <a:blip r:embed="rId2" cstate="print"/>
          <a:srcRect l="3046" t="2676"/>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4" name="Picture 2" descr="carindus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2" name="Picture 2" descr="carind"/>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25283" name="AutoShape 3">
            <a:hlinkClick r:id="rId3" action="ppaction://hlinksldjump"/>
          </p:cNvPr>
          <p:cNvSpPr>
            <a:spLocks noChangeArrowheads="1"/>
          </p:cNvSpPr>
          <p:nvPr/>
        </p:nvSpPr>
        <p:spPr bwMode="auto">
          <a:xfrm>
            <a:off x="8534400" y="6400800"/>
            <a:ext cx="304800" cy="304800"/>
          </a:xfrm>
          <a:prstGeom prst="irregularSeal1">
            <a:avLst/>
          </a:prstGeom>
          <a:solidFill>
            <a:srgbClr val="00FFFF"/>
          </a:solidFill>
          <a:ln w="9525">
            <a:solidFill>
              <a:schemeClr val="tx1"/>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Disposable Income</a:t>
            </a:r>
            <a:endParaRPr lang="en-US" dirty="0"/>
          </a:p>
        </p:txBody>
      </p:sp>
      <p:sp>
        <p:nvSpPr>
          <p:cNvPr id="3" name="Content Placeholder 2"/>
          <p:cNvSpPr>
            <a:spLocks noGrp="1"/>
          </p:cNvSpPr>
          <p:nvPr>
            <p:ph idx="1"/>
          </p:nvPr>
        </p:nvSpPr>
        <p:spPr>
          <a:xfrm>
            <a:off x="457200" y="1371600"/>
            <a:ext cx="8229600" cy="5083208"/>
          </a:xfrm>
        </p:spPr>
        <p:txBody>
          <a:bodyPr>
            <a:normAutofit/>
          </a:bodyPr>
          <a:lstStyle/>
          <a:p>
            <a:r>
              <a:rPr lang="en-US" b="1" dirty="0" smtClean="0">
                <a:solidFill>
                  <a:schemeClr val="accent1"/>
                </a:solidFill>
              </a:rPr>
              <a:t>With an increased wage people would now buy novelty goods.</a:t>
            </a:r>
          </a:p>
          <a:p>
            <a:pPr lvl="1"/>
            <a:r>
              <a:rPr lang="en-US" b="1" dirty="0" smtClean="0">
                <a:solidFill>
                  <a:schemeClr val="accent1"/>
                </a:solidFill>
              </a:rPr>
              <a:t>Electric razors</a:t>
            </a:r>
          </a:p>
          <a:p>
            <a:pPr lvl="1"/>
            <a:r>
              <a:rPr lang="en-US" b="1" dirty="0" smtClean="0">
                <a:solidFill>
                  <a:schemeClr val="accent1"/>
                </a:solidFill>
              </a:rPr>
              <a:t>Facial tissues</a:t>
            </a:r>
          </a:p>
          <a:p>
            <a:pPr lvl="1"/>
            <a:r>
              <a:rPr lang="en-US" b="1" dirty="0" smtClean="0">
                <a:solidFill>
                  <a:schemeClr val="accent1"/>
                </a:solidFill>
              </a:rPr>
              <a:t>Frozen foods</a:t>
            </a:r>
          </a:p>
          <a:p>
            <a:pPr lvl="1"/>
            <a:r>
              <a:rPr lang="en-US" b="1" dirty="0" smtClean="0">
                <a:solidFill>
                  <a:schemeClr val="accent1"/>
                </a:solidFill>
              </a:rPr>
              <a:t>Home hair color</a:t>
            </a:r>
          </a:p>
          <a:p>
            <a:pPr lvl="1"/>
            <a:r>
              <a:rPr lang="en-US" b="1" dirty="0" smtClean="0">
                <a:solidFill>
                  <a:schemeClr val="accent1"/>
                </a:solidFill>
              </a:rPr>
              <a:t>Indoor plumbing </a:t>
            </a:r>
          </a:p>
          <a:p>
            <a:pPr lvl="1"/>
            <a:r>
              <a:rPr lang="en-US" b="1" dirty="0" smtClean="0">
                <a:solidFill>
                  <a:schemeClr val="accent1"/>
                </a:solidFill>
              </a:rPr>
              <a:t>Electric irons</a:t>
            </a:r>
          </a:p>
          <a:p>
            <a:pPr lvl="1"/>
            <a:r>
              <a:rPr lang="en-US" b="1" dirty="0" smtClean="0">
                <a:solidFill>
                  <a:schemeClr val="accent1"/>
                </a:solidFill>
              </a:rPr>
              <a:t>Vacuums</a:t>
            </a:r>
          </a:p>
          <a:p>
            <a:pPr lvl="1"/>
            <a:r>
              <a:rPr lang="en-US" b="1" dirty="0" smtClean="0">
                <a:solidFill>
                  <a:schemeClr val="accent1"/>
                </a:solidFill>
              </a:rPr>
              <a:t>Washing machines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a:xfrm>
            <a:off x="0" y="-228600"/>
            <a:ext cx="9144000" cy="1143000"/>
          </a:xfrm>
        </p:spPr>
        <p:txBody>
          <a:bodyPr/>
          <a:lstStyle/>
          <a:p>
            <a:pPr algn="ctr"/>
            <a:r>
              <a:rPr lang="en-US">
                <a:latin typeface="Impact" pitchFamily="34" charset="0"/>
              </a:rPr>
              <a:t>Glenwood Stove and Washing Machine</a:t>
            </a:r>
          </a:p>
        </p:txBody>
      </p:sp>
      <p:pic>
        <p:nvPicPr>
          <p:cNvPr id="227331" name="Picture 3" descr="DIVI7233538"/>
          <p:cNvPicPr>
            <a:picLocks noGrp="1" noChangeAspect="1" noChangeArrowheads="1"/>
          </p:cNvPicPr>
          <p:nvPr>
            <p:ph idx="1"/>
          </p:nvPr>
        </p:nvPicPr>
        <p:blipFill>
          <a:blip r:embed="rId2" cstate="print"/>
          <a:srcRect/>
          <a:stretch>
            <a:fillRect/>
          </a:stretch>
        </p:blipFill>
        <p:spPr>
          <a:xfrm>
            <a:off x="2743200" y="685800"/>
            <a:ext cx="4338638" cy="6096000"/>
          </a:xfrm>
          <a:noFill/>
          <a:ln/>
        </p:spPr>
      </p:pic>
      <p:pic>
        <p:nvPicPr>
          <p:cNvPr id="227332" name="Picture 4" descr="washmachine"/>
          <p:cNvPicPr>
            <a:picLocks noChangeAspect="1" noChangeArrowheads="1"/>
          </p:cNvPicPr>
          <p:nvPr/>
        </p:nvPicPr>
        <p:blipFill>
          <a:blip r:embed="rId3" cstate="print"/>
          <a:srcRect/>
          <a:stretch>
            <a:fillRect/>
          </a:stretch>
        </p:blipFill>
        <p:spPr bwMode="auto">
          <a:xfrm>
            <a:off x="2095500" y="762000"/>
            <a:ext cx="5219700" cy="59436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27332"/>
                                        </p:tgtEl>
                                        <p:attrNameLst>
                                          <p:attrName>style.visibility</p:attrName>
                                        </p:attrNameLst>
                                      </p:cBhvr>
                                      <p:to>
                                        <p:strVal val="visible"/>
                                      </p:to>
                                    </p:set>
                                    <p:animEffect transition="in" filter="dissolve">
                                      <p:cBhvr>
                                        <p:cTn id="7" dur="500"/>
                                        <p:tgtEl>
                                          <p:spTgt spid="227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06" name="Picture 2"/>
          <p:cNvPicPr>
            <a:picLocks noChangeAspect="1" noChangeArrowheads="1"/>
          </p:cNvPicPr>
          <p:nvPr/>
        </p:nvPicPr>
        <p:blipFill>
          <a:blip r:embed="rId2" cstate="print">
            <a:lum bright="-12000" contrast="18000"/>
          </a:blip>
          <a:srcRect/>
          <a:stretch>
            <a:fillRect/>
          </a:stretch>
        </p:blipFill>
        <p:spPr bwMode="auto">
          <a:xfrm>
            <a:off x="152400" y="152400"/>
            <a:ext cx="8839200" cy="5486400"/>
          </a:xfrm>
          <a:prstGeom prst="rect">
            <a:avLst/>
          </a:prstGeom>
          <a:noFill/>
          <a:ln w="76200" cmpd="tri">
            <a:solidFill>
              <a:schemeClr val="bg1"/>
            </a:solidFill>
            <a:miter lim="800000"/>
            <a:headEnd/>
            <a:tailEnd/>
          </a:ln>
          <a:effectLst/>
        </p:spPr>
      </p:pic>
      <p:pic>
        <p:nvPicPr>
          <p:cNvPr id="226308" name="Picture 4" descr="panammail"/>
          <p:cNvPicPr>
            <a:picLocks noChangeAspect="1" noChangeArrowheads="1"/>
          </p:cNvPicPr>
          <p:nvPr/>
        </p:nvPicPr>
        <p:blipFill>
          <a:blip r:embed="rId3" cstate="print"/>
          <a:srcRect/>
          <a:stretch>
            <a:fillRect/>
          </a:stretch>
        </p:blipFill>
        <p:spPr bwMode="auto">
          <a:xfrm>
            <a:off x="1524000" y="0"/>
            <a:ext cx="6172200" cy="68580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6308"/>
                                        </p:tgtEl>
                                        <p:attrNameLst>
                                          <p:attrName>style.visibility</p:attrName>
                                        </p:attrNameLst>
                                      </p:cBhvr>
                                      <p:to>
                                        <p:strVal val="visible"/>
                                      </p:to>
                                    </p:set>
                                    <p:animEffect transition="in" filter="blinds(horizontal)">
                                      <p:cBhvr>
                                        <p:cTn id="7" dur="500"/>
                                        <p:tgtEl>
                                          <p:spTgt spid="226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Credit</a:t>
            </a:r>
            <a:endParaRPr lang="en-US" dirty="0"/>
          </a:p>
        </p:txBody>
      </p:sp>
      <p:sp>
        <p:nvSpPr>
          <p:cNvPr id="3" name="Content Placeholder 2"/>
          <p:cNvSpPr>
            <a:spLocks noGrp="1"/>
          </p:cNvSpPr>
          <p:nvPr>
            <p:ph idx="1"/>
          </p:nvPr>
        </p:nvSpPr>
        <p:spPr/>
        <p:txBody>
          <a:bodyPr/>
          <a:lstStyle/>
          <a:p>
            <a:r>
              <a:rPr lang="en-US" b="1" dirty="0" smtClean="0">
                <a:solidFill>
                  <a:schemeClr val="accent1"/>
                </a:solidFill>
              </a:rPr>
              <a:t>Before the 1920s most Americans considered debt shameful</a:t>
            </a:r>
          </a:p>
          <a:p>
            <a:r>
              <a:rPr lang="en-US" b="1" dirty="0" smtClean="0">
                <a:solidFill>
                  <a:schemeClr val="accent1"/>
                </a:solidFill>
              </a:rPr>
              <a:t>With higher wages people began to believe they could pay it off in time</a:t>
            </a:r>
          </a:p>
          <a:p>
            <a:r>
              <a:rPr lang="en-US" b="1" dirty="0" smtClean="0">
                <a:solidFill>
                  <a:schemeClr val="accent1"/>
                </a:solidFill>
              </a:rPr>
              <a:t>“Buy now and pay in easy installments</a:t>
            </a:r>
            <a:r>
              <a:rPr lang="en-US" dirty="0" smtClean="0"/>
              <a:t>”</a:t>
            </a:r>
          </a:p>
          <a:p>
            <a:r>
              <a:rPr lang="en-US" dirty="0" smtClean="0"/>
              <a:t>Americans bought 75% of their radios and 60% of their cars on an installment plan.</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Harding Administration</a:t>
            </a:r>
            <a:endParaRPr lang="en-US" dirty="0"/>
          </a:p>
        </p:txBody>
      </p:sp>
      <p:sp>
        <p:nvSpPr>
          <p:cNvPr id="3" name="Content Placeholder 2"/>
          <p:cNvSpPr>
            <a:spLocks noGrp="1"/>
          </p:cNvSpPr>
          <p:nvPr>
            <p:ph idx="1"/>
          </p:nvPr>
        </p:nvSpPr>
        <p:spPr>
          <a:xfrm>
            <a:off x="457200" y="1371600"/>
            <a:ext cx="8229600" cy="5083208"/>
          </a:xfrm>
        </p:spPr>
        <p:txBody>
          <a:bodyPr/>
          <a:lstStyle/>
          <a:p>
            <a:r>
              <a:rPr lang="en-US" dirty="0" smtClean="0"/>
              <a:t>Warren G. Harding was born in Ohio in 1865</a:t>
            </a:r>
          </a:p>
          <a:p>
            <a:pPr lvl="1"/>
            <a:r>
              <a:rPr lang="en-US" dirty="0" smtClean="0"/>
              <a:t>Became a Republican political power in Ohio in the early 1900s.</a:t>
            </a:r>
          </a:p>
          <a:p>
            <a:pPr lvl="1"/>
            <a:r>
              <a:rPr lang="en-US" dirty="0" smtClean="0">
                <a:solidFill>
                  <a:schemeClr val="accent1"/>
                </a:solidFill>
              </a:rPr>
              <a:t>Political policy “a return to normalcy” </a:t>
            </a:r>
          </a:p>
          <a:p>
            <a:pPr lvl="2"/>
            <a:r>
              <a:rPr lang="en-US" dirty="0" smtClean="0">
                <a:solidFill>
                  <a:schemeClr val="accent1"/>
                </a:solidFill>
              </a:rPr>
              <a:t>He was trying to say a return to normal life after WWI.</a:t>
            </a:r>
          </a:p>
          <a:p>
            <a:pPr lvl="2"/>
            <a:r>
              <a:rPr lang="en-US" dirty="0" smtClean="0">
                <a:solidFill>
                  <a:schemeClr val="accent1"/>
                </a:solidFill>
              </a:rPr>
              <a:t>Elected President</a:t>
            </a:r>
          </a:p>
          <a:p>
            <a:pPr lvl="2">
              <a:buNone/>
            </a:pPr>
            <a:r>
              <a:rPr lang="en-US" dirty="0" smtClean="0">
                <a:solidFill>
                  <a:schemeClr val="accent1"/>
                </a:solidFill>
              </a:rPr>
              <a:t>   in 1920</a:t>
            </a:r>
            <a:endParaRPr lang="en-US" dirty="0">
              <a:solidFill>
                <a:schemeClr val="accent1"/>
              </a:solidFill>
            </a:endParaRPr>
          </a:p>
        </p:txBody>
      </p:sp>
      <p:pic>
        <p:nvPicPr>
          <p:cNvPr id="1026" name="Picture 2" descr="https://encrypted-tbn2.gstatic.com/images?q=tbn:ANd9GcQ0hWxTbE36psT0LC7siBfvmZNyY71IC9lRzXEJ4OAa2gngGmgw"/>
          <p:cNvPicPr>
            <a:picLocks noChangeAspect="1" noChangeArrowheads="1"/>
          </p:cNvPicPr>
          <p:nvPr/>
        </p:nvPicPr>
        <p:blipFill>
          <a:blip r:embed="rId2" cstate="print"/>
          <a:srcRect/>
          <a:stretch>
            <a:fillRect/>
          </a:stretch>
        </p:blipFill>
        <p:spPr bwMode="auto">
          <a:xfrm>
            <a:off x="4397375" y="4191000"/>
            <a:ext cx="4746625" cy="266700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Welfare Capitalism</a:t>
            </a:r>
            <a:endParaRPr lang="en-US" dirty="0"/>
          </a:p>
        </p:txBody>
      </p:sp>
      <p:sp>
        <p:nvSpPr>
          <p:cNvPr id="3" name="Content Placeholder 2"/>
          <p:cNvSpPr>
            <a:spLocks noGrp="1"/>
          </p:cNvSpPr>
          <p:nvPr>
            <p:ph idx="1"/>
          </p:nvPr>
        </p:nvSpPr>
        <p:spPr/>
        <p:txBody>
          <a:bodyPr/>
          <a:lstStyle/>
          <a:p>
            <a:r>
              <a:rPr lang="en-US" dirty="0" smtClean="0">
                <a:solidFill>
                  <a:schemeClr val="accent1"/>
                </a:solidFill>
              </a:rPr>
              <a:t>Companies allowed workers to buy stock, participate in profit sharing, and receive medical care and pensions. </a:t>
            </a:r>
          </a:p>
          <a:p>
            <a:pPr lvl="1"/>
            <a:r>
              <a:rPr lang="en-US" dirty="0" smtClean="0">
                <a:solidFill>
                  <a:schemeClr val="accent1"/>
                </a:solidFill>
              </a:rPr>
              <a:t>People were forced to stay with companies</a:t>
            </a:r>
          </a:p>
          <a:p>
            <a:pPr lvl="1">
              <a:buNone/>
            </a:pPr>
            <a:endParaRPr 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Change in Values</a:t>
            </a:r>
            <a:endParaRPr lang="en-US" dirty="0"/>
          </a:p>
        </p:txBody>
      </p:sp>
      <p:sp>
        <p:nvSpPr>
          <p:cNvPr id="5" name="Subtitle 4"/>
          <p:cNvSpPr>
            <a:spLocks noGrp="1"/>
          </p:cNvSpPr>
          <p:nvPr>
            <p:ph type="subTitle" idx="1"/>
          </p:nvPr>
        </p:nvSpPr>
        <p:spPr/>
        <p:txBody>
          <a:bodyPr/>
          <a:lstStyle/>
          <a:p>
            <a:r>
              <a:rPr lang="en-US" dirty="0" smtClean="0"/>
              <a:t>Section 3</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p>
            <a:r>
              <a:rPr lang="en-US" dirty="0" smtClean="0"/>
              <a:t>Prejudice</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en-US" sz="3100" dirty="0" smtClean="0"/>
              <a:t>Prejudice would increase after WWI towards Germans, Communist and all immigrants.</a:t>
            </a:r>
          </a:p>
          <a:p>
            <a:pPr lvl="1"/>
            <a:r>
              <a:rPr lang="en-US" sz="3100" dirty="0" err="1" smtClean="0">
                <a:solidFill>
                  <a:schemeClr val="accent1"/>
                </a:solidFill>
              </a:rPr>
              <a:t>Nativism</a:t>
            </a:r>
            <a:r>
              <a:rPr lang="en-US" sz="3100" dirty="0" smtClean="0">
                <a:solidFill>
                  <a:schemeClr val="accent1"/>
                </a:solidFill>
              </a:rPr>
              <a:t>: A belief that one’s native land needs to be protected against immigrants.</a:t>
            </a:r>
          </a:p>
          <a:p>
            <a:r>
              <a:rPr lang="en-US" sz="3100" dirty="0" smtClean="0"/>
              <a:t>Nicola Sacco and Bartolommeo Vanzetti were accused of killing a man.</a:t>
            </a:r>
          </a:p>
          <a:p>
            <a:pPr lvl="1"/>
            <a:r>
              <a:rPr lang="en-US" sz="3100" dirty="0" smtClean="0"/>
              <a:t>Italian immigrants </a:t>
            </a:r>
          </a:p>
          <a:p>
            <a:pPr lvl="1"/>
            <a:r>
              <a:rPr lang="en-US" sz="3100" dirty="0" smtClean="0"/>
              <a:t>Anarchists</a:t>
            </a:r>
          </a:p>
          <a:p>
            <a:pPr lvl="1"/>
            <a:r>
              <a:rPr lang="en-US" sz="3100" dirty="0" smtClean="0"/>
              <a:t>They were guilty before the trial began </a:t>
            </a:r>
          </a:p>
          <a:p>
            <a:pPr lvl="1"/>
            <a:r>
              <a:rPr lang="en-US" sz="3100" dirty="0" smtClean="0"/>
              <a:t>Tried and executed six years later</a:t>
            </a:r>
            <a:endParaRPr lang="en-US" sz="31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Women</a:t>
            </a:r>
            <a:endParaRPr lang="en-US" dirty="0"/>
          </a:p>
        </p:txBody>
      </p:sp>
      <p:sp>
        <p:nvSpPr>
          <p:cNvPr id="3" name="Content Placeholder 2"/>
          <p:cNvSpPr>
            <a:spLocks noGrp="1"/>
          </p:cNvSpPr>
          <p:nvPr>
            <p:ph idx="1"/>
          </p:nvPr>
        </p:nvSpPr>
        <p:spPr/>
        <p:txBody>
          <a:bodyPr/>
          <a:lstStyle/>
          <a:p>
            <a:r>
              <a:rPr lang="en-US" dirty="0" smtClean="0"/>
              <a:t>Women now had the right to vote</a:t>
            </a:r>
          </a:p>
          <a:p>
            <a:r>
              <a:rPr lang="en-US" dirty="0" smtClean="0"/>
              <a:t>Would fight for equal wages</a:t>
            </a:r>
          </a:p>
          <a:p>
            <a:r>
              <a:rPr lang="en-US" dirty="0" smtClean="0">
                <a:solidFill>
                  <a:schemeClr val="accent1"/>
                </a:solidFill>
              </a:rPr>
              <a:t>Wanted to become the new women</a:t>
            </a:r>
          </a:p>
          <a:p>
            <a:pPr lvl="1"/>
            <a:r>
              <a:rPr lang="en-US" dirty="0" smtClean="0">
                <a:solidFill>
                  <a:schemeClr val="accent1"/>
                </a:solidFill>
              </a:rPr>
              <a:t>Reject marriage and children for a career</a:t>
            </a:r>
          </a:p>
          <a:p>
            <a:pPr lvl="1">
              <a:buNone/>
            </a:pP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4"/>
          <p:cNvSpPr>
            <a:spLocks noGrp="1" noChangeArrowheads="1"/>
          </p:cNvSpPr>
          <p:nvPr>
            <p:ph type="title"/>
          </p:nvPr>
        </p:nvSpPr>
        <p:spPr/>
        <p:txBody>
          <a:bodyPr/>
          <a:lstStyle/>
          <a:p>
            <a:r>
              <a:rPr lang="en-US"/>
              <a:t>Education</a:t>
            </a:r>
          </a:p>
        </p:txBody>
      </p:sp>
      <p:sp>
        <p:nvSpPr>
          <p:cNvPr id="25607" name="Rectangle 7"/>
          <p:cNvSpPr>
            <a:spLocks noGrp="1" noChangeArrowheads="1"/>
          </p:cNvSpPr>
          <p:nvPr>
            <p:ph type="body" sz="half" idx="1"/>
          </p:nvPr>
        </p:nvSpPr>
        <p:spPr>
          <a:xfrm>
            <a:off x="0" y="1066800"/>
            <a:ext cx="5332413" cy="5638800"/>
          </a:xfrm>
        </p:spPr>
        <p:txBody>
          <a:bodyPr>
            <a:normAutofit/>
          </a:bodyPr>
          <a:lstStyle/>
          <a:p>
            <a:r>
              <a:rPr lang="en-US" sz="2800" dirty="0"/>
              <a:t>By 1928, women were earning 39% of the college degrees given in the United States.</a:t>
            </a:r>
          </a:p>
          <a:p>
            <a:r>
              <a:rPr lang="en-US" sz="2800" dirty="0"/>
              <a:t>It had risen from the original 19% it was at the beginning of the century.</a:t>
            </a:r>
          </a:p>
          <a:p>
            <a:pPr lvl="1"/>
            <a:r>
              <a:rPr lang="en-US" sz="2800" dirty="0"/>
              <a:t>Example:</a:t>
            </a:r>
          </a:p>
          <a:p>
            <a:pPr lvl="2"/>
            <a:r>
              <a:rPr lang="en-US" sz="2800" dirty="0"/>
              <a:t>In 1926, Sarah Lawrence College was founded as an all girls school</a:t>
            </a:r>
          </a:p>
        </p:txBody>
      </p:sp>
      <p:pic>
        <p:nvPicPr>
          <p:cNvPr id="25610" name="Picture 10" descr="2-109-118"/>
          <p:cNvPicPr>
            <a:picLocks noChangeAspect="1" noChangeArrowheads="1"/>
          </p:cNvPicPr>
          <p:nvPr/>
        </p:nvPicPr>
        <p:blipFill>
          <a:blip r:embed="rId3" cstate="print"/>
          <a:srcRect/>
          <a:stretch>
            <a:fillRect/>
          </a:stretch>
        </p:blipFill>
        <p:spPr bwMode="auto">
          <a:xfrm>
            <a:off x="5486400" y="1295400"/>
            <a:ext cx="3429000" cy="2743200"/>
          </a:xfrm>
          <a:prstGeom prst="rect">
            <a:avLst/>
          </a:prstGeom>
          <a:noFill/>
          <a:ln w="9525">
            <a:solidFill>
              <a:srgbClr val="CC0000"/>
            </a:solidFill>
            <a:miter lim="800000"/>
            <a:headEnd/>
            <a:tailEnd/>
          </a:ln>
        </p:spPr>
      </p:pic>
      <p:pic>
        <p:nvPicPr>
          <p:cNvPr id="25612" name="Picture 12" descr="fscw"/>
          <p:cNvPicPr>
            <a:picLocks noChangeAspect="1" noChangeArrowheads="1"/>
          </p:cNvPicPr>
          <p:nvPr/>
        </p:nvPicPr>
        <p:blipFill>
          <a:blip r:embed="rId4" cstate="print"/>
          <a:srcRect/>
          <a:stretch>
            <a:fillRect/>
          </a:stretch>
        </p:blipFill>
        <p:spPr bwMode="auto">
          <a:xfrm>
            <a:off x="5486400" y="4038600"/>
            <a:ext cx="3429000" cy="2506663"/>
          </a:xfrm>
          <a:prstGeom prst="rect">
            <a:avLst/>
          </a:prstGeom>
          <a:noFill/>
          <a:ln w="9525">
            <a:solidFill>
              <a:srgbClr val="CC0000"/>
            </a:solidFill>
            <a:miter lim="800000"/>
            <a:headEnd/>
            <a:tailEnd/>
          </a:ln>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fontScale="90000"/>
          </a:bodyPr>
          <a:lstStyle/>
          <a:p>
            <a:r>
              <a:rPr lang="en-US"/>
              <a:t>Women working in the 1920s</a:t>
            </a:r>
          </a:p>
        </p:txBody>
      </p:sp>
      <p:sp>
        <p:nvSpPr>
          <p:cNvPr id="35843" name="Rectangle 3"/>
          <p:cNvSpPr>
            <a:spLocks noGrp="1" noChangeArrowheads="1"/>
          </p:cNvSpPr>
          <p:nvPr>
            <p:ph type="body" sz="half" idx="1"/>
          </p:nvPr>
        </p:nvSpPr>
        <p:spPr/>
        <p:txBody>
          <a:bodyPr/>
          <a:lstStyle/>
          <a:p>
            <a:r>
              <a:rPr lang="en-US" sz="2800" dirty="0"/>
              <a:t>15% of women were professionals</a:t>
            </a:r>
          </a:p>
          <a:p>
            <a:r>
              <a:rPr lang="en-US" sz="2800" dirty="0"/>
              <a:t>20% had clerical jobs</a:t>
            </a:r>
          </a:p>
          <a:p>
            <a:r>
              <a:rPr lang="en-US" sz="2800" b="1" dirty="0">
                <a:solidFill>
                  <a:schemeClr val="accent1"/>
                </a:solidFill>
              </a:rPr>
              <a:t>By 1930 29% of the workforce was women.</a:t>
            </a:r>
          </a:p>
        </p:txBody>
      </p:sp>
      <p:pic>
        <p:nvPicPr>
          <p:cNvPr id="35845" name="Picture 5" descr="http://cti.itc.virginia.edu/~hius202/images/lecture10/secretaries1small.jpg"/>
          <p:cNvPicPr>
            <a:picLocks noGrp="1" noChangeAspect="1" noChangeArrowheads="1"/>
          </p:cNvPicPr>
          <p:nvPr>
            <p:ph type="clipArt" sz="half" idx="2"/>
          </p:nvPr>
        </p:nvPicPr>
        <p:blipFill>
          <a:blip r:embed="rId2" cstate="print"/>
          <a:srcRect/>
          <a:stretch>
            <a:fillRect/>
          </a:stretch>
        </p:blipFill>
        <p:spPr>
          <a:xfrm>
            <a:off x="5175250" y="1981200"/>
            <a:ext cx="2754313" cy="4114800"/>
          </a:xfrm>
          <a:noFill/>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fontScale="90000"/>
          </a:bodyPr>
          <a:lstStyle/>
          <a:p>
            <a:r>
              <a:rPr lang="en-US"/>
              <a:t>Women working in the 1920s</a:t>
            </a:r>
          </a:p>
        </p:txBody>
      </p:sp>
      <p:sp>
        <p:nvSpPr>
          <p:cNvPr id="36867" name="Rectangle 3"/>
          <p:cNvSpPr>
            <a:spLocks noGrp="1" noChangeArrowheads="1"/>
          </p:cNvSpPr>
          <p:nvPr>
            <p:ph type="body" sz="half" idx="1"/>
          </p:nvPr>
        </p:nvSpPr>
        <p:spPr>
          <a:xfrm>
            <a:off x="0" y="1600200"/>
            <a:ext cx="5257800" cy="5257800"/>
          </a:xfrm>
        </p:spPr>
        <p:txBody>
          <a:bodyPr>
            <a:normAutofit/>
          </a:bodyPr>
          <a:lstStyle/>
          <a:p>
            <a:pPr>
              <a:lnSpc>
                <a:spcPct val="90000"/>
              </a:lnSpc>
            </a:pPr>
            <a:r>
              <a:rPr lang="en-US" sz="3200" dirty="0" smtClean="0"/>
              <a:t>Business </a:t>
            </a:r>
            <a:r>
              <a:rPr lang="en-US" sz="3200" dirty="0"/>
              <a:t>was prejudiced against women.</a:t>
            </a:r>
          </a:p>
          <a:p>
            <a:pPr>
              <a:lnSpc>
                <a:spcPct val="90000"/>
              </a:lnSpc>
            </a:pPr>
            <a:r>
              <a:rPr lang="en-US" sz="3200" dirty="0"/>
              <a:t>Seldom trained women for jobs beyond entry level</a:t>
            </a:r>
          </a:p>
          <a:p>
            <a:pPr>
              <a:lnSpc>
                <a:spcPct val="90000"/>
              </a:lnSpc>
            </a:pPr>
            <a:r>
              <a:rPr lang="en-US" sz="3200" dirty="0">
                <a:solidFill>
                  <a:schemeClr val="accent1"/>
                </a:solidFill>
              </a:rPr>
              <a:t>Did not pay same wage as men.</a:t>
            </a:r>
          </a:p>
          <a:p>
            <a:pPr>
              <a:lnSpc>
                <a:spcPct val="90000"/>
              </a:lnSpc>
            </a:pPr>
            <a:r>
              <a:rPr lang="en-US" sz="3200" dirty="0">
                <a:solidFill>
                  <a:schemeClr val="accent1"/>
                </a:solidFill>
              </a:rPr>
              <a:t>Married or pregnant often meant you were fired.</a:t>
            </a:r>
          </a:p>
        </p:txBody>
      </p:sp>
      <p:pic>
        <p:nvPicPr>
          <p:cNvPr id="36871" name="Picture 7" descr="http://www.canada.uottawa.ca/ccri/images/telephone.gif"/>
          <p:cNvPicPr>
            <a:picLocks noGrp="1" noChangeAspect="1" noChangeArrowheads="1"/>
          </p:cNvPicPr>
          <p:nvPr>
            <p:ph type="clipArt" sz="half" idx="2"/>
          </p:nvPr>
        </p:nvPicPr>
        <p:blipFill>
          <a:blip r:embed="rId2" cstate="print"/>
          <a:srcRect/>
          <a:stretch>
            <a:fillRect/>
          </a:stretch>
        </p:blipFill>
        <p:spPr>
          <a:xfrm>
            <a:off x="5334000" y="1600200"/>
            <a:ext cx="3810000" cy="3976687"/>
          </a:xfrm>
          <a:noFill/>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Ku Klux Klan</a:t>
            </a:r>
            <a:endParaRPr lang="en-US" dirty="0"/>
          </a:p>
        </p:txBody>
      </p:sp>
      <p:sp>
        <p:nvSpPr>
          <p:cNvPr id="3" name="Content Placeholder 2"/>
          <p:cNvSpPr>
            <a:spLocks noGrp="1"/>
          </p:cNvSpPr>
          <p:nvPr>
            <p:ph idx="1"/>
          </p:nvPr>
        </p:nvSpPr>
        <p:spPr/>
        <p:txBody>
          <a:bodyPr/>
          <a:lstStyle/>
          <a:p>
            <a:r>
              <a:rPr lang="en-US" dirty="0" smtClean="0"/>
              <a:t>Returns in the 1920s</a:t>
            </a:r>
          </a:p>
          <a:p>
            <a:pPr lvl="1"/>
            <a:r>
              <a:rPr lang="en-US" b="1" dirty="0" smtClean="0">
                <a:solidFill>
                  <a:schemeClr val="accent1"/>
                </a:solidFill>
              </a:rPr>
              <a:t>Hate organization</a:t>
            </a:r>
          </a:p>
          <a:p>
            <a:pPr lvl="1"/>
            <a:r>
              <a:rPr lang="en-US" b="1" dirty="0" smtClean="0">
                <a:solidFill>
                  <a:schemeClr val="accent1"/>
                </a:solidFill>
              </a:rPr>
              <a:t>Violent acts against African Americans, Mexican Americans, Catholics, immigrants and all that they find to be “un-American</a:t>
            </a:r>
            <a:r>
              <a:rPr lang="en-US" dirty="0" smtClean="0"/>
              <a:t>”</a:t>
            </a:r>
          </a:p>
          <a:p>
            <a:pPr lvl="1"/>
            <a:r>
              <a:rPr lang="en-US" dirty="0" smtClean="0"/>
              <a:t>They were for prohibition</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152581" name="Text Box 5"/>
          <p:cNvSpPr txBox="1">
            <a:spLocks noChangeArrowheads="1"/>
          </p:cNvSpPr>
          <p:nvPr/>
        </p:nvSpPr>
        <p:spPr bwMode="auto">
          <a:xfrm>
            <a:off x="228600" y="2590800"/>
            <a:ext cx="1752600" cy="1555750"/>
          </a:xfrm>
          <a:prstGeom prst="rect">
            <a:avLst/>
          </a:prstGeom>
          <a:noFill/>
          <a:ln w="9525">
            <a:noFill/>
            <a:miter lim="800000"/>
            <a:headEnd/>
            <a:tailEnd/>
          </a:ln>
          <a:effectLst/>
        </p:spPr>
        <p:txBody>
          <a:bodyPr>
            <a:spAutoFit/>
          </a:bodyPr>
          <a:lstStyle/>
          <a:p>
            <a:pPr algn="ctr">
              <a:lnSpc>
                <a:spcPct val="80000"/>
              </a:lnSpc>
              <a:spcBef>
                <a:spcPct val="50000"/>
              </a:spcBef>
            </a:pPr>
            <a:r>
              <a:rPr lang="en-US" sz="3600" u="sng">
                <a:solidFill>
                  <a:srgbClr val="CC0000"/>
                </a:solidFill>
                <a:effectLst>
                  <a:outerShdw blurRad="38100" dist="38100" dir="2700000" algn="tl">
                    <a:srgbClr val="C0C0C0"/>
                  </a:outerShdw>
                </a:effectLst>
                <a:latin typeface="Impact" pitchFamily="34" charset="0"/>
              </a:rPr>
              <a:t>IKA</a:t>
            </a:r>
            <a:br>
              <a:rPr lang="en-US" sz="3600" u="sng">
                <a:solidFill>
                  <a:srgbClr val="CC0000"/>
                </a:solidFill>
                <a:effectLst>
                  <a:outerShdw blurRad="38100" dist="38100" dir="2700000" algn="tl">
                    <a:srgbClr val="C0C0C0"/>
                  </a:outerShdw>
                </a:effectLst>
                <a:latin typeface="Impact" pitchFamily="34" charset="0"/>
              </a:rPr>
            </a:br>
            <a:r>
              <a:rPr lang="en-US" sz="2800" b="1">
                <a:effectLst/>
              </a:rPr>
              <a:t>Imperial Klans of America</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9" name="Text Box 1033"/>
          <p:cNvSpPr txBox="1">
            <a:spLocks noChangeArrowheads="1"/>
          </p:cNvSpPr>
          <p:nvPr/>
        </p:nvSpPr>
        <p:spPr bwMode="auto">
          <a:xfrm>
            <a:off x="3048000" y="685800"/>
            <a:ext cx="6096000" cy="6343275"/>
          </a:xfrm>
          <a:prstGeom prst="rect">
            <a:avLst/>
          </a:prstGeom>
          <a:noFill/>
          <a:ln w="9525">
            <a:noFill/>
            <a:miter lim="800000"/>
            <a:headEnd/>
            <a:tailEnd/>
          </a:ln>
          <a:effectLst/>
        </p:spPr>
        <p:txBody>
          <a:bodyPr>
            <a:spAutoFit/>
          </a:bodyPr>
          <a:lstStyle/>
          <a:p>
            <a:pPr algn="ctr">
              <a:lnSpc>
                <a:spcPct val="75000"/>
              </a:lnSpc>
              <a:spcBef>
                <a:spcPct val="30000"/>
              </a:spcBef>
              <a:buClr>
                <a:srgbClr val="CC0000"/>
              </a:buClr>
              <a:buSzPct val="120000"/>
              <a:buFont typeface="WingDings" pitchFamily="2" charset="2"/>
              <a:buNone/>
            </a:pPr>
            <a:r>
              <a:rPr lang="en-US" sz="3200" dirty="0">
                <a:solidFill>
                  <a:schemeClr val="accent1"/>
                </a:solidFill>
                <a:effectLst/>
                <a:latin typeface="Impact" pitchFamily="34" charset="0"/>
              </a:rPr>
              <a:t>Rise of the </a:t>
            </a:r>
            <a:r>
              <a:rPr lang="en-US" sz="3200" u="sng" dirty="0">
                <a:solidFill>
                  <a:schemeClr val="accent1"/>
                </a:solidFill>
                <a:effectLst/>
                <a:latin typeface="Impact" pitchFamily="34" charset="0"/>
              </a:rPr>
              <a:t>KKK</a:t>
            </a:r>
            <a:r>
              <a:rPr lang="en-US" sz="3200" dirty="0">
                <a:solidFill>
                  <a:schemeClr val="accent1"/>
                </a:solidFill>
                <a:effectLst/>
                <a:latin typeface="Impact" pitchFamily="34" charset="0"/>
              </a:rPr>
              <a:t> was </a:t>
            </a:r>
            <a:r>
              <a:rPr lang="en-US" sz="3200" dirty="0" smtClean="0">
                <a:solidFill>
                  <a:schemeClr val="accent1"/>
                </a:solidFill>
                <a:effectLst/>
                <a:latin typeface="Impact" pitchFamily="34" charset="0"/>
              </a:rPr>
              <a:t>due </a:t>
            </a:r>
            <a:r>
              <a:rPr lang="en-US" sz="3200" dirty="0">
                <a:solidFill>
                  <a:schemeClr val="accent1"/>
                </a:solidFill>
                <a:effectLst/>
                <a:latin typeface="Impact" pitchFamily="34" charset="0"/>
              </a:rPr>
              <a:t>to the ever </a:t>
            </a:r>
            <a:r>
              <a:rPr lang="en-US" sz="3200" u="sng" dirty="0">
                <a:solidFill>
                  <a:schemeClr val="accent1"/>
                </a:solidFill>
                <a:effectLst/>
                <a:latin typeface="Impact" pitchFamily="34" charset="0"/>
              </a:rPr>
              <a:t>changing of a traditional America</a:t>
            </a:r>
            <a:r>
              <a:rPr lang="en-US" sz="3600" dirty="0">
                <a:effectLst/>
                <a:latin typeface="Impact" pitchFamily="34" charset="0"/>
              </a:rPr>
              <a:t>.</a:t>
            </a:r>
            <a:r>
              <a:rPr lang="en-US" sz="2800" b="1" dirty="0">
                <a:effectLst/>
                <a:latin typeface="Georgia" pitchFamily="18" charset="0"/>
              </a:rPr>
              <a:t> </a:t>
            </a:r>
          </a:p>
          <a:p>
            <a:pPr algn="ctr">
              <a:lnSpc>
                <a:spcPct val="80000"/>
              </a:lnSpc>
              <a:spcBef>
                <a:spcPct val="35000"/>
              </a:spcBef>
              <a:buClr>
                <a:srgbClr val="CC0000"/>
              </a:buClr>
              <a:buSzPct val="120000"/>
              <a:buFont typeface="WingDings" pitchFamily="2" charset="2"/>
              <a:buChar char="§"/>
            </a:pPr>
            <a:r>
              <a:rPr lang="en-US" sz="2800" b="1" dirty="0">
                <a:effectLst/>
                <a:latin typeface="Arial Narrow" pitchFamily="34" charset="0"/>
              </a:rPr>
              <a:t>1925:  Membership of 5 million</a:t>
            </a:r>
          </a:p>
          <a:p>
            <a:pPr algn="ctr">
              <a:lnSpc>
                <a:spcPct val="80000"/>
              </a:lnSpc>
              <a:spcBef>
                <a:spcPct val="35000"/>
              </a:spcBef>
              <a:buClr>
                <a:srgbClr val="CC0000"/>
              </a:buClr>
              <a:buSzPct val="120000"/>
              <a:buFont typeface="WingDings" pitchFamily="2" charset="2"/>
              <a:buChar char="§"/>
            </a:pPr>
            <a:r>
              <a:rPr lang="en-US" sz="2800" b="1" dirty="0">
                <a:effectLst/>
                <a:latin typeface="Arial Narrow" pitchFamily="34" charset="0"/>
              </a:rPr>
              <a:t>1926: Marched on Washington.</a:t>
            </a:r>
          </a:p>
          <a:p>
            <a:pPr algn="ctr">
              <a:lnSpc>
                <a:spcPct val="80000"/>
              </a:lnSpc>
              <a:spcBef>
                <a:spcPct val="35000"/>
              </a:spcBef>
              <a:buClr>
                <a:srgbClr val="CC0000"/>
              </a:buClr>
              <a:buSzPct val="120000"/>
              <a:buFont typeface="WingDings" pitchFamily="2" charset="2"/>
              <a:buChar char="§"/>
            </a:pPr>
            <a:r>
              <a:rPr lang="en-US" sz="2800" b="1" dirty="0">
                <a:effectLst/>
                <a:latin typeface="Arial Narrow" pitchFamily="34" charset="0"/>
              </a:rPr>
              <a:t>Attack on urban culture and defends Christian/Protestant and rural values</a:t>
            </a:r>
          </a:p>
          <a:p>
            <a:pPr algn="ctr">
              <a:lnSpc>
                <a:spcPct val="80000"/>
              </a:lnSpc>
              <a:spcBef>
                <a:spcPct val="35000"/>
              </a:spcBef>
              <a:buClr>
                <a:srgbClr val="CC0000"/>
              </a:buClr>
              <a:buSzPct val="120000"/>
              <a:buFont typeface="WingDings" pitchFamily="2" charset="2"/>
              <a:buChar char="§"/>
            </a:pPr>
            <a:r>
              <a:rPr lang="en-US" sz="2800" b="1" dirty="0">
                <a:effectLst/>
                <a:latin typeface="Arial Narrow" pitchFamily="34" charset="0"/>
              </a:rPr>
              <a:t>Against immigrants from Southern Europe, European Jews, Catholics and American Blacks</a:t>
            </a:r>
          </a:p>
          <a:p>
            <a:pPr algn="ctr">
              <a:lnSpc>
                <a:spcPct val="80000"/>
              </a:lnSpc>
              <a:spcBef>
                <a:spcPct val="35000"/>
              </a:spcBef>
              <a:buClr>
                <a:srgbClr val="CC0000"/>
              </a:buClr>
              <a:buSzPct val="120000"/>
              <a:buFont typeface="WingDings" pitchFamily="2" charset="2"/>
              <a:buChar char="§"/>
            </a:pPr>
            <a:r>
              <a:rPr lang="en-US" sz="2800" b="1" dirty="0">
                <a:effectLst/>
                <a:latin typeface="Arial Narrow" pitchFamily="34" charset="0"/>
              </a:rPr>
              <a:t>Sought to win U.S. by persuasion and gaining control in local/state government.</a:t>
            </a:r>
          </a:p>
          <a:p>
            <a:pPr algn="ctr">
              <a:lnSpc>
                <a:spcPct val="80000"/>
              </a:lnSpc>
              <a:spcBef>
                <a:spcPct val="35000"/>
              </a:spcBef>
              <a:buClr>
                <a:srgbClr val="CC0000"/>
              </a:buClr>
              <a:buSzPct val="120000"/>
              <a:buFont typeface="WingDings" pitchFamily="2" charset="2"/>
              <a:buChar char="§"/>
            </a:pPr>
            <a:r>
              <a:rPr lang="en-US" sz="2800" b="1" dirty="0">
                <a:solidFill>
                  <a:schemeClr val="accent1"/>
                </a:solidFill>
                <a:effectLst/>
                <a:latin typeface="Arial Narrow" pitchFamily="34" charset="0"/>
              </a:rPr>
              <a:t>Violence, internal corruption result in Klan’s virtual disappearance by 1930 but will reappear in the 1950s and 1960s.</a:t>
            </a:r>
          </a:p>
          <a:p>
            <a:pPr algn="ctr">
              <a:lnSpc>
                <a:spcPct val="80000"/>
              </a:lnSpc>
              <a:spcBef>
                <a:spcPct val="35000"/>
              </a:spcBef>
              <a:buClr>
                <a:srgbClr val="CC0000"/>
              </a:buClr>
              <a:buSzPct val="120000"/>
              <a:buFont typeface="WingDings" pitchFamily="2" charset="2"/>
              <a:buChar char="§"/>
            </a:pPr>
            <a:endParaRPr lang="en-US" b="1" dirty="0">
              <a:solidFill>
                <a:srgbClr val="000000"/>
              </a:solidFill>
              <a:effectLst/>
              <a:latin typeface="Verdana" pitchFamily="34" charset="0"/>
            </a:endParaRPr>
          </a:p>
        </p:txBody>
      </p:sp>
      <p:sp>
        <p:nvSpPr>
          <p:cNvPr id="40970" name="WordArt 1034"/>
          <p:cNvSpPr>
            <a:spLocks noChangeArrowheads="1" noChangeShapeType="1" noTextEdit="1"/>
          </p:cNvSpPr>
          <p:nvPr/>
        </p:nvSpPr>
        <p:spPr bwMode="auto">
          <a:xfrm>
            <a:off x="838200" y="76200"/>
            <a:ext cx="7467600" cy="381000"/>
          </a:xfrm>
          <a:prstGeom prst="rect">
            <a:avLst/>
          </a:prstGeom>
        </p:spPr>
        <p:txBody>
          <a:bodyPr wrap="none" fromWordArt="1">
            <a:prstTxWarp prst="textCanUp">
              <a:avLst>
                <a:gd name="adj" fmla="val 85713"/>
              </a:avLst>
            </a:prstTxWarp>
          </a:bodyPr>
          <a:lstStyle/>
          <a:p>
            <a:pPr algn="ctr"/>
            <a:r>
              <a:rPr lang="en-US" sz="3600" b="1" kern="10" spc="720">
                <a:ln w="22225">
                  <a:solidFill>
                    <a:srgbClr val="FF3300"/>
                  </a:solidFill>
                  <a:round/>
                  <a:headEnd/>
                  <a:tailEnd/>
                </a:ln>
                <a:gradFill rotWithShape="0">
                  <a:gsLst>
                    <a:gs pos="0">
                      <a:srgbClr val="AAAAAA"/>
                    </a:gs>
                    <a:gs pos="100000">
                      <a:srgbClr val="FFFFFF"/>
                    </a:gs>
                  </a:gsLst>
                  <a:lin ang="5400000" scaled="1"/>
                </a:gradFill>
                <a:effectLst>
                  <a:outerShdw dist="45791" dir="3378596" algn="ctr" rotWithShape="0">
                    <a:srgbClr val="4D4D4D"/>
                  </a:outerShdw>
                </a:effectLst>
                <a:latin typeface="Arial Black"/>
              </a:rPr>
              <a:t>K K K</a:t>
            </a:r>
          </a:p>
        </p:txBody>
      </p:sp>
      <p:pic>
        <p:nvPicPr>
          <p:cNvPr id="40972" name="Picture 1036" descr="341897_p_11_16"/>
          <p:cNvPicPr>
            <a:picLocks noChangeAspect="1" noChangeArrowheads="1"/>
          </p:cNvPicPr>
          <p:nvPr/>
        </p:nvPicPr>
        <p:blipFill>
          <a:blip r:embed="rId2" cstate="print"/>
          <a:srcRect/>
          <a:stretch>
            <a:fillRect/>
          </a:stretch>
        </p:blipFill>
        <p:spPr bwMode="auto">
          <a:xfrm>
            <a:off x="152400" y="838200"/>
            <a:ext cx="2784475" cy="5410200"/>
          </a:xfrm>
          <a:prstGeom prst="rect">
            <a:avLst/>
          </a:prstGeom>
          <a:noFill/>
          <a:ln w="76200" cmpd="tri">
            <a:solidFill>
              <a:srgbClr val="000000"/>
            </a:solid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Scandals</a:t>
            </a:r>
            <a:endParaRPr lang="en-US" dirty="0"/>
          </a:p>
        </p:txBody>
      </p:sp>
      <p:sp>
        <p:nvSpPr>
          <p:cNvPr id="3" name="Content Placeholder 2"/>
          <p:cNvSpPr>
            <a:spLocks noGrp="1"/>
          </p:cNvSpPr>
          <p:nvPr>
            <p:ph idx="1"/>
          </p:nvPr>
        </p:nvSpPr>
        <p:spPr/>
        <p:txBody>
          <a:bodyPr/>
          <a:lstStyle/>
          <a:p>
            <a:r>
              <a:rPr lang="en-US" dirty="0" smtClean="0">
                <a:solidFill>
                  <a:schemeClr val="accent1"/>
                </a:solidFill>
              </a:rPr>
              <a:t>Harding would give friends high level government positions.</a:t>
            </a:r>
          </a:p>
          <a:p>
            <a:pPr lvl="1"/>
            <a:r>
              <a:rPr lang="en-US" dirty="0" smtClean="0"/>
              <a:t>They would shape the economy of the 1920s</a:t>
            </a:r>
          </a:p>
          <a:p>
            <a:r>
              <a:rPr lang="en-US" dirty="0" smtClean="0"/>
              <a:t>Harding felt comfortable with his poker buddies often called the Ohio Gang.</a:t>
            </a:r>
          </a:p>
          <a:p>
            <a:pPr lvl="1"/>
            <a:r>
              <a:rPr lang="en-US" dirty="0" smtClean="0">
                <a:solidFill>
                  <a:schemeClr val="accent1"/>
                </a:solidFill>
              </a:rPr>
              <a:t>Together they would break the law and illegally drink in the White House and outsides called it a speakeasy</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3598863" y="-2246313"/>
            <a:ext cx="9144001" cy="0"/>
          </a:xfrm>
          <a:prstGeom prst="rect">
            <a:avLst/>
          </a:prstGeom>
          <a:noFill/>
          <a:ln w="9525">
            <a:noFill/>
            <a:miter lim="800000"/>
            <a:headEnd/>
            <a:tailEnd/>
          </a:ln>
          <a:effectLst/>
        </p:spPr>
        <p:txBody>
          <a:bodyPr>
            <a:spAutoFit/>
          </a:bodyPr>
          <a:lstStyle/>
          <a:p>
            <a:endParaRPr lang="en-US"/>
          </a:p>
        </p:txBody>
      </p:sp>
      <p:pic>
        <p:nvPicPr>
          <p:cNvPr id="69636" name="Picture 4" descr="20392"/>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9637" name="AutoShape 5">
            <a:hlinkClick r:id="rId3" action="ppaction://hlinksldjump"/>
          </p:cNvPr>
          <p:cNvSpPr>
            <a:spLocks noChangeArrowheads="1"/>
          </p:cNvSpPr>
          <p:nvPr/>
        </p:nvSpPr>
        <p:spPr bwMode="auto">
          <a:xfrm>
            <a:off x="8534400" y="6477000"/>
            <a:ext cx="304800" cy="228600"/>
          </a:xfrm>
          <a:prstGeom prst="irregularSeal1">
            <a:avLst/>
          </a:prstGeom>
          <a:solidFill>
            <a:schemeClr val="accent1"/>
          </a:solidFill>
          <a:ln w="9525">
            <a:solidFill>
              <a:schemeClr val="tx1"/>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Prohibition</a:t>
            </a:r>
            <a:endParaRPr lang="en-US" dirty="0"/>
          </a:p>
        </p:txBody>
      </p:sp>
      <p:sp>
        <p:nvSpPr>
          <p:cNvPr id="3" name="Content Placeholder 2"/>
          <p:cNvSpPr>
            <a:spLocks noGrp="1"/>
          </p:cNvSpPr>
          <p:nvPr>
            <p:ph idx="1"/>
          </p:nvPr>
        </p:nvSpPr>
        <p:spPr/>
        <p:txBody>
          <a:bodyPr/>
          <a:lstStyle/>
          <a:p>
            <a:r>
              <a:rPr lang="en-US" dirty="0" smtClean="0">
                <a:solidFill>
                  <a:schemeClr val="accent1"/>
                </a:solidFill>
              </a:rPr>
              <a:t>The ban on alcohol</a:t>
            </a:r>
          </a:p>
          <a:p>
            <a:r>
              <a:rPr lang="en-US" dirty="0" smtClean="0">
                <a:solidFill>
                  <a:schemeClr val="accent1"/>
                </a:solidFill>
              </a:rPr>
              <a:t>With the new wage people would spend their money illegally in speakeasies</a:t>
            </a:r>
          </a:p>
          <a:p>
            <a:r>
              <a:rPr lang="en-US" dirty="0" smtClean="0"/>
              <a:t>New York had over 32,000 </a:t>
            </a:r>
          </a:p>
          <a:p>
            <a:pPr lvl="1"/>
            <a:r>
              <a:rPr lang="en-US" dirty="0" smtClean="0">
                <a:solidFill>
                  <a:schemeClr val="accent1"/>
                </a:solidFill>
              </a:rPr>
              <a:t>Organized crime would grow as a result of prohibition</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500" name="Picture 4" descr="detroitraid"/>
          <p:cNvPicPr>
            <a:picLocks noChangeAspect="1" noChangeArrowheads="1"/>
          </p:cNvPicPr>
          <p:nvPr/>
        </p:nvPicPr>
        <p:blipFill>
          <a:blip r:embed="rId2" cstate="print"/>
          <a:srcRect/>
          <a:stretch>
            <a:fillRect/>
          </a:stretch>
        </p:blipFill>
        <p:spPr bwMode="auto">
          <a:xfrm>
            <a:off x="304800" y="1524000"/>
            <a:ext cx="2667000" cy="3124200"/>
          </a:xfrm>
          <a:prstGeom prst="rect">
            <a:avLst/>
          </a:prstGeom>
          <a:noFill/>
          <a:ln w="57150" cmpd="thinThick">
            <a:solidFill>
              <a:srgbClr val="000000"/>
            </a:solidFill>
            <a:miter lim="800000"/>
            <a:headEnd/>
            <a:tailEnd/>
          </a:ln>
        </p:spPr>
      </p:pic>
      <p:pic>
        <p:nvPicPr>
          <p:cNvPr id="106501" name="Picture 5"/>
          <p:cNvPicPr>
            <a:picLocks noChangeAspect="1" noChangeArrowheads="1"/>
          </p:cNvPicPr>
          <p:nvPr/>
        </p:nvPicPr>
        <p:blipFill>
          <a:blip r:embed="rId3" cstate="print"/>
          <a:srcRect l="3334" r="4167" b="14061"/>
          <a:stretch>
            <a:fillRect/>
          </a:stretch>
        </p:blipFill>
        <p:spPr bwMode="auto">
          <a:xfrm>
            <a:off x="3294063" y="914400"/>
            <a:ext cx="2573337" cy="3124200"/>
          </a:xfrm>
          <a:prstGeom prst="rect">
            <a:avLst/>
          </a:prstGeom>
          <a:noFill/>
          <a:ln w="57150" cmpd="thinThick">
            <a:solidFill>
              <a:schemeClr val="tx1"/>
            </a:solidFill>
            <a:miter lim="800000"/>
            <a:headEnd/>
            <a:tailEnd/>
          </a:ln>
          <a:effectLst/>
        </p:spPr>
      </p:pic>
      <p:pic>
        <p:nvPicPr>
          <p:cNvPr id="106503" name="Picture 7" descr="Eliot Ness"/>
          <p:cNvPicPr>
            <a:picLocks noChangeAspect="1" noChangeArrowheads="1"/>
          </p:cNvPicPr>
          <p:nvPr/>
        </p:nvPicPr>
        <p:blipFill>
          <a:blip r:embed="rId4" cstate="print"/>
          <a:srcRect/>
          <a:stretch>
            <a:fillRect/>
          </a:stretch>
        </p:blipFill>
        <p:spPr bwMode="auto">
          <a:xfrm>
            <a:off x="6248400" y="1143000"/>
            <a:ext cx="2514600" cy="3505200"/>
          </a:xfrm>
          <a:prstGeom prst="rect">
            <a:avLst/>
          </a:prstGeom>
          <a:noFill/>
          <a:ln w="57150" cmpd="thinThick">
            <a:solidFill>
              <a:srgbClr val="000000"/>
            </a:solidFill>
            <a:miter lim="800000"/>
            <a:headEnd/>
            <a:tailEnd/>
          </a:ln>
        </p:spPr>
      </p:pic>
      <p:sp>
        <p:nvSpPr>
          <p:cNvPr id="106504" name="WordArt 8"/>
          <p:cNvSpPr>
            <a:spLocks noChangeArrowheads="1" noChangeShapeType="1" noTextEdit="1"/>
          </p:cNvSpPr>
          <p:nvPr/>
        </p:nvSpPr>
        <p:spPr bwMode="auto">
          <a:xfrm>
            <a:off x="195263" y="152400"/>
            <a:ext cx="8720137" cy="533400"/>
          </a:xfrm>
          <a:prstGeom prst="rect">
            <a:avLst/>
          </a:prstGeom>
        </p:spPr>
        <p:txBody>
          <a:bodyPr wrap="none" fromWordArt="1">
            <a:prstTxWarp prst="textCanUp">
              <a:avLst>
                <a:gd name="adj" fmla="val 85713"/>
              </a:avLst>
            </a:prstTxWarp>
          </a:bodyPr>
          <a:lstStyle/>
          <a:p>
            <a:pPr algn="ctr"/>
            <a:r>
              <a:rPr lang="en-US" sz="3600" b="1" kern="10">
                <a:ln w="22225">
                  <a:solidFill>
                    <a:srgbClr val="000000"/>
                  </a:solidFill>
                  <a:round/>
                  <a:headEnd/>
                  <a:tailEnd/>
                </a:ln>
                <a:gradFill rotWithShape="0">
                  <a:gsLst>
                    <a:gs pos="0">
                      <a:srgbClr val="00FF00"/>
                    </a:gs>
                    <a:gs pos="100000">
                      <a:srgbClr val="00FFFF"/>
                    </a:gs>
                  </a:gsLst>
                  <a:lin ang="5400000" scaled="1"/>
                </a:gradFill>
                <a:effectLst>
                  <a:outerShdw dist="35921" dir="2700000" algn="ctr" rotWithShape="0">
                    <a:srgbClr val="808080"/>
                  </a:outerShdw>
                </a:effectLst>
                <a:latin typeface="Comic Sans MS"/>
              </a:rPr>
              <a:t>PROHIBITION</a:t>
            </a:r>
          </a:p>
        </p:txBody>
      </p:sp>
      <p:sp>
        <p:nvSpPr>
          <p:cNvPr id="106505" name="Text Box 9"/>
          <p:cNvSpPr txBox="1">
            <a:spLocks noChangeArrowheads="1"/>
          </p:cNvSpPr>
          <p:nvPr/>
        </p:nvSpPr>
        <p:spPr bwMode="auto">
          <a:xfrm>
            <a:off x="6172200" y="4724400"/>
            <a:ext cx="2743200" cy="457200"/>
          </a:xfrm>
          <a:prstGeom prst="rect">
            <a:avLst/>
          </a:prstGeom>
          <a:noFill/>
          <a:ln w="9525">
            <a:noFill/>
            <a:miter lim="800000"/>
            <a:headEnd/>
            <a:tailEnd/>
          </a:ln>
          <a:effectLst/>
        </p:spPr>
        <p:txBody>
          <a:bodyPr>
            <a:spAutoFit/>
          </a:bodyPr>
          <a:lstStyle/>
          <a:p>
            <a:pPr>
              <a:spcBef>
                <a:spcPct val="50000"/>
              </a:spcBef>
            </a:pPr>
            <a:endParaRPr lang="en-US">
              <a:effectLst/>
            </a:endParaRPr>
          </a:p>
        </p:txBody>
      </p:sp>
      <p:sp>
        <p:nvSpPr>
          <p:cNvPr id="106506" name="Text Box 10"/>
          <p:cNvSpPr txBox="1">
            <a:spLocks noChangeArrowheads="1"/>
          </p:cNvSpPr>
          <p:nvPr/>
        </p:nvSpPr>
        <p:spPr bwMode="auto">
          <a:xfrm>
            <a:off x="228600" y="4800600"/>
            <a:ext cx="2819400" cy="1958975"/>
          </a:xfrm>
          <a:prstGeom prst="rect">
            <a:avLst/>
          </a:prstGeom>
          <a:noFill/>
          <a:ln w="9525">
            <a:noFill/>
            <a:miter lim="800000"/>
            <a:headEnd/>
            <a:tailEnd/>
          </a:ln>
          <a:effectLst/>
        </p:spPr>
        <p:txBody>
          <a:bodyPr>
            <a:spAutoFit/>
          </a:bodyPr>
          <a:lstStyle/>
          <a:p>
            <a:pPr algn="ctr">
              <a:lnSpc>
                <a:spcPct val="85000"/>
              </a:lnSpc>
              <a:spcBef>
                <a:spcPct val="50000"/>
              </a:spcBef>
            </a:pPr>
            <a:r>
              <a:rPr lang="en-US" b="1">
                <a:solidFill>
                  <a:srgbClr val="000000"/>
                </a:solidFill>
                <a:effectLst/>
                <a:latin typeface="Arial Narrow" pitchFamily="34" charset="0"/>
              </a:rPr>
              <a:t>Detroit police inspecting equipment found in a hidden underground brewery during the prohibition era.</a:t>
            </a:r>
            <a:r>
              <a:rPr lang="en-US" b="1">
                <a:effectLst/>
                <a:latin typeface="Arial Narrow" pitchFamily="34" charset="0"/>
              </a:rPr>
              <a:t> </a:t>
            </a:r>
          </a:p>
        </p:txBody>
      </p:sp>
      <p:sp>
        <p:nvSpPr>
          <p:cNvPr id="106507" name="Text Box 11"/>
          <p:cNvSpPr txBox="1">
            <a:spLocks noChangeArrowheads="1"/>
          </p:cNvSpPr>
          <p:nvPr/>
        </p:nvSpPr>
        <p:spPr bwMode="auto">
          <a:xfrm>
            <a:off x="6019800" y="4724400"/>
            <a:ext cx="3124200" cy="2136775"/>
          </a:xfrm>
          <a:prstGeom prst="rect">
            <a:avLst/>
          </a:prstGeom>
          <a:noFill/>
          <a:ln w="9525">
            <a:noFill/>
            <a:miter lim="800000"/>
            <a:headEnd/>
            <a:tailEnd/>
          </a:ln>
          <a:effectLst/>
        </p:spPr>
        <p:txBody>
          <a:bodyPr>
            <a:spAutoFit/>
          </a:bodyPr>
          <a:lstStyle/>
          <a:p>
            <a:pPr algn="ctr">
              <a:lnSpc>
                <a:spcPct val="80000"/>
              </a:lnSpc>
              <a:spcBef>
                <a:spcPct val="50000"/>
              </a:spcBef>
            </a:pPr>
            <a:r>
              <a:rPr lang="en-US" b="1">
                <a:solidFill>
                  <a:srgbClr val="000000"/>
                </a:solidFill>
                <a:effectLst/>
                <a:latin typeface="Arial Narrow" pitchFamily="34" charset="0"/>
              </a:rPr>
              <a:t>Agent with the U.S. Treasury Department's Prohibition Bureau during a time when bootlegging was rampant throughout the nation.  </a:t>
            </a:r>
            <a:endParaRPr lang="en-US" b="1">
              <a:effectLst/>
              <a:latin typeface="Arial Narrow" pitchFamily="34" charset="0"/>
            </a:endParaRPr>
          </a:p>
        </p:txBody>
      </p:sp>
      <p:sp>
        <p:nvSpPr>
          <p:cNvPr id="106508" name="Text Box 12"/>
          <p:cNvSpPr txBox="1">
            <a:spLocks noChangeArrowheads="1"/>
          </p:cNvSpPr>
          <p:nvPr/>
        </p:nvSpPr>
        <p:spPr bwMode="auto">
          <a:xfrm>
            <a:off x="3200400" y="4114800"/>
            <a:ext cx="2743200" cy="1647825"/>
          </a:xfrm>
          <a:prstGeom prst="rect">
            <a:avLst/>
          </a:prstGeom>
          <a:noFill/>
          <a:ln w="9525">
            <a:noFill/>
            <a:miter lim="800000"/>
            <a:headEnd/>
            <a:tailEnd/>
          </a:ln>
          <a:effectLst/>
        </p:spPr>
        <p:txBody>
          <a:bodyPr>
            <a:spAutoFit/>
          </a:bodyPr>
          <a:lstStyle/>
          <a:p>
            <a:pPr algn="ctr">
              <a:lnSpc>
                <a:spcPct val="85000"/>
              </a:lnSpc>
              <a:spcBef>
                <a:spcPct val="50000"/>
              </a:spcBef>
            </a:pPr>
            <a:r>
              <a:rPr lang="en-US" b="1">
                <a:effectLst/>
                <a:latin typeface="Arial Narrow" pitchFamily="34" charset="0"/>
              </a:rPr>
              <a:t>Chicago gangster during Prohibition who controlled the “bootlegging” industry.</a:t>
            </a:r>
          </a:p>
        </p:txBody>
      </p:sp>
      <p:sp>
        <p:nvSpPr>
          <p:cNvPr id="106509" name="Text Box 13"/>
          <p:cNvSpPr txBox="1">
            <a:spLocks noChangeArrowheads="1"/>
          </p:cNvSpPr>
          <p:nvPr/>
        </p:nvSpPr>
        <p:spPr bwMode="auto">
          <a:xfrm>
            <a:off x="3352800" y="3654425"/>
            <a:ext cx="2438400" cy="384175"/>
          </a:xfrm>
          <a:prstGeom prst="rect">
            <a:avLst/>
          </a:prstGeom>
          <a:solidFill>
            <a:schemeClr val="tx1"/>
          </a:solidFill>
          <a:ln w="9525">
            <a:noFill/>
            <a:miter lim="800000"/>
            <a:headEnd/>
            <a:tailEnd/>
          </a:ln>
          <a:effectLst>
            <a:outerShdw dist="35921" dir="2700000" algn="ctr" rotWithShape="0">
              <a:schemeClr val="tx1"/>
            </a:outerShdw>
          </a:effectLst>
        </p:spPr>
        <p:txBody>
          <a:bodyPr>
            <a:spAutoFit/>
          </a:bodyPr>
          <a:lstStyle/>
          <a:p>
            <a:pPr algn="ctr">
              <a:lnSpc>
                <a:spcPct val="80000"/>
              </a:lnSpc>
              <a:spcBef>
                <a:spcPct val="50000"/>
              </a:spcBef>
            </a:pPr>
            <a:r>
              <a:rPr lang="en-US" b="1">
                <a:solidFill>
                  <a:schemeClr val="bg1"/>
                </a:solidFill>
                <a:effectLst/>
              </a:rPr>
              <a:t>Al Capone</a:t>
            </a:r>
          </a:p>
        </p:txBody>
      </p:sp>
      <p:sp>
        <p:nvSpPr>
          <p:cNvPr id="106510" name="Text Box 14"/>
          <p:cNvSpPr txBox="1">
            <a:spLocks noChangeArrowheads="1"/>
          </p:cNvSpPr>
          <p:nvPr/>
        </p:nvSpPr>
        <p:spPr bwMode="auto">
          <a:xfrm>
            <a:off x="6248400" y="3657600"/>
            <a:ext cx="2514600" cy="968375"/>
          </a:xfrm>
          <a:prstGeom prst="rect">
            <a:avLst/>
          </a:prstGeom>
          <a:solidFill>
            <a:schemeClr val="tx1"/>
          </a:solidFill>
          <a:ln w="9525">
            <a:noFill/>
            <a:miter lim="800000"/>
            <a:headEnd/>
            <a:tailEnd/>
          </a:ln>
          <a:effectLst>
            <a:outerShdw dist="35921" dir="2700000" algn="ctr" rotWithShape="0">
              <a:schemeClr val="tx1"/>
            </a:outerShdw>
          </a:effectLst>
        </p:spPr>
        <p:txBody>
          <a:bodyPr>
            <a:spAutoFit/>
          </a:bodyPr>
          <a:lstStyle/>
          <a:p>
            <a:pPr algn="ctr">
              <a:lnSpc>
                <a:spcPct val="80000"/>
              </a:lnSpc>
              <a:spcBef>
                <a:spcPct val="50000"/>
              </a:spcBef>
            </a:pPr>
            <a:r>
              <a:rPr lang="en-US" b="1">
                <a:solidFill>
                  <a:schemeClr val="bg1"/>
                </a:solidFill>
                <a:effectLst/>
              </a:rPr>
              <a:t>Elliot Ness, part of the Untouchables</a:t>
            </a:r>
          </a:p>
        </p:txBody>
      </p:sp>
      <p:pic>
        <p:nvPicPr>
          <p:cNvPr id="106514" name="Picture 18" descr="dat_03_img0162"/>
          <p:cNvPicPr>
            <a:picLocks noChangeAspect="1" noChangeArrowheads="1"/>
          </p:cNvPicPr>
          <p:nvPr/>
        </p:nvPicPr>
        <p:blipFill>
          <a:blip r:embed="rId5" cstate="print"/>
          <a:srcRect/>
          <a:stretch>
            <a:fillRect/>
          </a:stretch>
        </p:blipFill>
        <p:spPr bwMode="auto">
          <a:xfrm>
            <a:off x="2057400" y="762000"/>
            <a:ext cx="4856163" cy="5867400"/>
          </a:xfrm>
          <a:prstGeom prst="rect">
            <a:avLst/>
          </a:prstGeom>
          <a:noFill/>
        </p:spPr>
      </p:pic>
      <p:pic>
        <p:nvPicPr>
          <p:cNvPr id="106516" name="Picture 20" descr="image005"/>
          <p:cNvPicPr>
            <a:picLocks noChangeAspect="1" noChangeArrowheads="1"/>
          </p:cNvPicPr>
          <p:nvPr/>
        </p:nvPicPr>
        <p:blipFill>
          <a:blip r:embed="rId6" cstate="print"/>
          <a:srcRect/>
          <a:stretch>
            <a:fillRect/>
          </a:stretch>
        </p:blipFill>
        <p:spPr bwMode="auto">
          <a:xfrm>
            <a:off x="0" y="28575"/>
            <a:ext cx="9144000" cy="682942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6514"/>
                                        </p:tgtEl>
                                        <p:attrNameLst>
                                          <p:attrName>style.visibility</p:attrName>
                                        </p:attrNameLst>
                                      </p:cBhvr>
                                      <p:to>
                                        <p:strVal val="visible"/>
                                      </p:to>
                                    </p:set>
                                    <p:anim calcmode="lin" valueType="num">
                                      <p:cBhvr>
                                        <p:cTn id="7" dur="500" fill="hold"/>
                                        <p:tgtEl>
                                          <p:spTgt spid="106514"/>
                                        </p:tgtEl>
                                        <p:attrNameLst>
                                          <p:attrName>ppt_w</p:attrName>
                                        </p:attrNameLst>
                                      </p:cBhvr>
                                      <p:tavLst>
                                        <p:tav tm="0">
                                          <p:val>
                                            <p:fltVal val="0"/>
                                          </p:val>
                                        </p:tav>
                                        <p:tav tm="100000">
                                          <p:val>
                                            <p:strVal val="#ppt_w"/>
                                          </p:val>
                                        </p:tav>
                                      </p:tavLst>
                                    </p:anim>
                                    <p:anim calcmode="lin" valueType="num">
                                      <p:cBhvr>
                                        <p:cTn id="8" dur="500" fill="hold"/>
                                        <p:tgtEl>
                                          <p:spTgt spid="106514"/>
                                        </p:tgtEl>
                                        <p:attrNameLst>
                                          <p:attrName>ppt_h</p:attrName>
                                        </p:attrNameLst>
                                      </p:cBhvr>
                                      <p:tavLst>
                                        <p:tav tm="0">
                                          <p:val>
                                            <p:fltVal val="0"/>
                                          </p:val>
                                        </p:tav>
                                        <p:tav tm="100000">
                                          <p:val>
                                            <p:strVal val="#ppt_h"/>
                                          </p:val>
                                        </p:tav>
                                      </p:tavLst>
                                    </p:anim>
                                    <p:animEffect transition="in" filter="fade">
                                      <p:cBhvr>
                                        <p:cTn id="9" dur="500"/>
                                        <p:tgtEl>
                                          <p:spTgt spid="10651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iterate type="lt">
                                    <p:tmPct val="5000"/>
                                  </p:iterate>
                                  <p:childTnLst>
                                    <p:set>
                                      <p:cBhvr>
                                        <p:cTn id="13" dur="1" fill="hold">
                                          <p:stCondLst>
                                            <p:cond delay="0"/>
                                          </p:stCondLst>
                                        </p:cTn>
                                        <p:tgtEl>
                                          <p:spTgt spid="106516"/>
                                        </p:tgtEl>
                                        <p:attrNameLst>
                                          <p:attrName>style.visibility</p:attrName>
                                        </p:attrNameLst>
                                      </p:cBhvr>
                                      <p:to>
                                        <p:strVal val="visible"/>
                                      </p:to>
                                    </p:set>
                                    <p:anim calcmode="lin" valueType="num">
                                      <p:cBhvr>
                                        <p:cTn id="14" dur="1000" fill="hold"/>
                                        <p:tgtEl>
                                          <p:spTgt spid="106516"/>
                                        </p:tgtEl>
                                        <p:attrNameLst>
                                          <p:attrName>ppt_w</p:attrName>
                                        </p:attrNameLst>
                                      </p:cBhvr>
                                      <p:tavLst>
                                        <p:tav tm="0">
                                          <p:val>
                                            <p:fltVal val="0"/>
                                          </p:val>
                                        </p:tav>
                                        <p:tav tm="100000">
                                          <p:val>
                                            <p:strVal val="#ppt_w"/>
                                          </p:val>
                                        </p:tav>
                                      </p:tavLst>
                                    </p:anim>
                                    <p:anim calcmode="lin" valueType="num">
                                      <p:cBhvr>
                                        <p:cTn id="15" dur="1000" fill="hold"/>
                                        <p:tgtEl>
                                          <p:spTgt spid="106516"/>
                                        </p:tgtEl>
                                        <p:attrNameLst>
                                          <p:attrName>ppt_h</p:attrName>
                                        </p:attrNameLst>
                                      </p:cBhvr>
                                      <p:tavLst>
                                        <p:tav tm="0">
                                          <p:val>
                                            <p:fltVal val="0"/>
                                          </p:val>
                                        </p:tav>
                                        <p:tav tm="100000">
                                          <p:val>
                                            <p:strVal val="#ppt_h"/>
                                          </p:val>
                                        </p:tav>
                                      </p:tavLst>
                                    </p:anim>
                                    <p:anim calcmode="lin" valueType="num">
                                      <p:cBhvr>
                                        <p:cTn id="16" dur="1000" fill="hold"/>
                                        <p:tgtEl>
                                          <p:spTgt spid="106516"/>
                                        </p:tgtEl>
                                        <p:attrNameLst>
                                          <p:attrName>style.rotation</p:attrName>
                                        </p:attrNameLst>
                                      </p:cBhvr>
                                      <p:tavLst>
                                        <p:tav tm="0">
                                          <p:val>
                                            <p:fltVal val="90"/>
                                          </p:val>
                                        </p:tav>
                                        <p:tav tm="100000">
                                          <p:val>
                                            <p:fltVal val="0"/>
                                          </p:val>
                                        </p:tav>
                                      </p:tavLst>
                                    </p:anim>
                                    <p:animEffect transition="in" filter="fade">
                                      <p:cBhvr>
                                        <p:cTn id="17" dur="1000"/>
                                        <p:tgtEl>
                                          <p:spTgt spid="106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304800" y="1219200"/>
            <a:ext cx="2178050" cy="2819400"/>
          </a:xfrm>
          <a:prstGeom prst="rect">
            <a:avLst/>
          </a:prstGeom>
          <a:noFill/>
          <a:ln w="9525">
            <a:noFill/>
            <a:miter lim="800000"/>
            <a:headEnd/>
            <a:tailEnd/>
          </a:ln>
          <a:effectLst/>
        </p:spPr>
      </p:pic>
      <p:pic>
        <p:nvPicPr>
          <p:cNvPr id="11268" name="Picture 4"/>
          <p:cNvPicPr>
            <a:picLocks noChangeAspect="1" noChangeArrowheads="1"/>
          </p:cNvPicPr>
          <p:nvPr/>
        </p:nvPicPr>
        <p:blipFill>
          <a:blip r:embed="rId3" cstate="print"/>
          <a:srcRect/>
          <a:stretch>
            <a:fillRect/>
          </a:stretch>
        </p:blipFill>
        <p:spPr bwMode="auto">
          <a:xfrm>
            <a:off x="6400800" y="4375150"/>
            <a:ext cx="2495550" cy="2254250"/>
          </a:xfrm>
          <a:prstGeom prst="rect">
            <a:avLst/>
          </a:prstGeom>
          <a:noFill/>
          <a:ln w="9525">
            <a:noFill/>
            <a:miter lim="800000"/>
            <a:headEnd/>
            <a:tailEnd/>
          </a:ln>
          <a:effectLst/>
        </p:spPr>
      </p:pic>
      <p:pic>
        <p:nvPicPr>
          <p:cNvPr id="11269" name="Picture 5"/>
          <p:cNvPicPr>
            <a:picLocks noChangeAspect="1" noChangeArrowheads="1"/>
          </p:cNvPicPr>
          <p:nvPr/>
        </p:nvPicPr>
        <p:blipFill>
          <a:blip r:embed="rId4" cstate="print"/>
          <a:srcRect/>
          <a:stretch>
            <a:fillRect/>
          </a:stretch>
        </p:blipFill>
        <p:spPr bwMode="auto">
          <a:xfrm>
            <a:off x="228600" y="4348163"/>
            <a:ext cx="2590800" cy="2281237"/>
          </a:xfrm>
          <a:prstGeom prst="rect">
            <a:avLst/>
          </a:prstGeom>
          <a:noFill/>
          <a:ln w="9525">
            <a:noFill/>
            <a:miter lim="800000"/>
            <a:headEnd/>
            <a:tailEnd/>
          </a:ln>
          <a:effectLst/>
        </p:spPr>
      </p:pic>
      <p:pic>
        <p:nvPicPr>
          <p:cNvPr id="11271" name="Picture 7"/>
          <p:cNvPicPr>
            <a:picLocks noChangeAspect="1" noChangeArrowheads="1"/>
          </p:cNvPicPr>
          <p:nvPr/>
        </p:nvPicPr>
        <p:blipFill>
          <a:blip r:embed="rId5" cstate="print">
            <a:lum bright="-24000" contrast="42000"/>
          </a:blip>
          <a:srcRect/>
          <a:stretch>
            <a:fillRect/>
          </a:stretch>
        </p:blipFill>
        <p:spPr bwMode="auto">
          <a:xfrm>
            <a:off x="3124200" y="4038600"/>
            <a:ext cx="2895600" cy="2438400"/>
          </a:xfrm>
          <a:prstGeom prst="rect">
            <a:avLst/>
          </a:prstGeom>
          <a:noFill/>
          <a:ln w="9525">
            <a:noFill/>
            <a:miter lim="800000"/>
            <a:headEnd/>
            <a:tailEnd/>
          </a:ln>
          <a:effectLst/>
        </p:spPr>
      </p:pic>
      <p:pic>
        <p:nvPicPr>
          <p:cNvPr id="11273" name="Picture 9"/>
          <p:cNvPicPr>
            <a:picLocks noChangeAspect="1" noChangeArrowheads="1"/>
          </p:cNvPicPr>
          <p:nvPr/>
        </p:nvPicPr>
        <p:blipFill>
          <a:blip r:embed="rId6" cstate="print"/>
          <a:srcRect/>
          <a:stretch>
            <a:fillRect/>
          </a:stretch>
        </p:blipFill>
        <p:spPr bwMode="auto">
          <a:xfrm>
            <a:off x="6858000" y="1181100"/>
            <a:ext cx="1981200" cy="2933700"/>
          </a:xfrm>
          <a:prstGeom prst="rect">
            <a:avLst/>
          </a:prstGeom>
          <a:noFill/>
          <a:ln w="9525">
            <a:noFill/>
            <a:miter lim="800000"/>
            <a:headEnd/>
            <a:tailEnd/>
          </a:ln>
          <a:effectLst/>
        </p:spPr>
      </p:pic>
      <p:pic>
        <p:nvPicPr>
          <p:cNvPr id="11274" name="Picture 10"/>
          <p:cNvPicPr>
            <a:picLocks noChangeAspect="1" noChangeArrowheads="1"/>
          </p:cNvPicPr>
          <p:nvPr/>
        </p:nvPicPr>
        <p:blipFill>
          <a:blip r:embed="rId7" cstate="print"/>
          <a:srcRect/>
          <a:stretch>
            <a:fillRect/>
          </a:stretch>
        </p:blipFill>
        <p:spPr bwMode="auto">
          <a:xfrm>
            <a:off x="2895600" y="1219200"/>
            <a:ext cx="3581400" cy="2743200"/>
          </a:xfrm>
          <a:prstGeom prst="rect">
            <a:avLst/>
          </a:prstGeom>
          <a:noFill/>
          <a:ln w="9525">
            <a:noFill/>
            <a:miter lim="800000"/>
            <a:headEnd/>
            <a:tailEnd/>
          </a:ln>
          <a:effectLst/>
        </p:spPr>
      </p:pic>
      <p:sp>
        <p:nvSpPr>
          <p:cNvPr id="11276" name="WordArt 12"/>
          <p:cNvSpPr>
            <a:spLocks noChangeArrowheads="1" noChangeShapeType="1" noTextEdit="1"/>
          </p:cNvSpPr>
          <p:nvPr/>
        </p:nvSpPr>
        <p:spPr bwMode="auto">
          <a:xfrm>
            <a:off x="533400" y="76200"/>
            <a:ext cx="7848600" cy="990600"/>
          </a:xfrm>
          <a:prstGeom prst="rect">
            <a:avLst/>
          </a:prstGeom>
        </p:spPr>
        <p:txBody>
          <a:bodyPr wrap="none" fromWordArt="1">
            <a:prstTxWarp prst="textPlain">
              <a:avLst>
                <a:gd name="adj" fmla="val 50000"/>
              </a:avLst>
            </a:prstTxWarp>
          </a:bodyPr>
          <a:lstStyle/>
          <a:p>
            <a:pPr algn="ctr"/>
            <a:r>
              <a:rPr lang="en-US" sz="3600" b="1" kern="10">
                <a:ln w="22225">
                  <a:solidFill>
                    <a:srgbClr val="000000"/>
                  </a:solidFill>
                  <a:round/>
                  <a:headEnd/>
                  <a:tailEnd/>
                </a:ln>
                <a:gradFill rotWithShape="0">
                  <a:gsLst>
                    <a:gs pos="0">
                      <a:srgbClr val="00FF00"/>
                    </a:gs>
                    <a:gs pos="100000">
                      <a:srgbClr val="00FFFF"/>
                    </a:gs>
                  </a:gsLst>
                  <a:lin ang="5400000" scaled="1"/>
                </a:gradFill>
                <a:effectLst>
                  <a:outerShdw dist="35921" dir="2700000" algn="ctr" rotWithShape="0">
                    <a:srgbClr val="808080"/>
                  </a:outerShdw>
                </a:effectLst>
                <a:latin typeface="Comic Sans MS"/>
              </a:rPr>
              <a:t>PROHIBITION</a:t>
            </a:r>
          </a:p>
          <a:p>
            <a:pPr algn="ctr"/>
            <a:r>
              <a:rPr lang="en-US" sz="3600" b="1" kern="10">
                <a:ln w="22225">
                  <a:solidFill>
                    <a:srgbClr val="000000"/>
                  </a:solidFill>
                  <a:round/>
                  <a:headEnd/>
                  <a:tailEnd/>
                </a:ln>
                <a:gradFill rotWithShape="0">
                  <a:gsLst>
                    <a:gs pos="0">
                      <a:srgbClr val="00FF00"/>
                    </a:gs>
                    <a:gs pos="100000">
                      <a:srgbClr val="00FFFF"/>
                    </a:gs>
                  </a:gsLst>
                  <a:lin ang="5400000" scaled="1"/>
                </a:gradFill>
                <a:effectLst>
                  <a:outerShdw dist="35921" dir="2700000" algn="ctr" rotWithShape="0">
                    <a:srgbClr val="808080"/>
                  </a:outerShdw>
                </a:effectLst>
                <a:latin typeface="Comic Sans MS"/>
              </a:rPr>
              <a:t>The "Noble" Experiement</a:t>
            </a:r>
          </a:p>
        </p:txBody>
      </p:sp>
      <p:pic>
        <p:nvPicPr>
          <p:cNvPr id="9" name="Picture 11"/>
          <p:cNvPicPr>
            <a:picLocks noChangeAspect="1" noChangeArrowheads="1"/>
          </p:cNvPicPr>
          <p:nvPr/>
        </p:nvPicPr>
        <p:blipFill>
          <a:blip r:embed="rId8" cstate="print">
            <a:lum bright="54000" contrast="66000"/>
          </a:blip>
          <a:srcRect l="1666" t="3334" r="2499" b="3334"/>
          <a:stretch>
            <a:fillRect/>
          </a:stretch>
        </p:blipFill>
        <p:spPr bwMode="auto">
          <a:xfrm>
            <a:off x="0" y="0"/>
            <a:ext cx="9144000" cy="6858000"/>
          </a:xfrm>
          <a:prstGeom prst="rect">
            <a:avLst/>
          </a:prstGeom>
          <a:noFill/>
          <a:ln w="76200" cmpd="tri">
            <a:solidFill>
              <a:srgbClr val="FF3300"/>
            </a:solidFill>
            <a:miter lim="800000"/>
            <a:headEnd/>
            <a:tailEnd/>
          </a:ln>
          <a:effectLst/>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Culture </a:t>
            </a:r>
            <a:br>
              <a:rPr lang="en-US" dirty="0" smtClean="0"/>
            </a:br>
            <a:r>
              <a:rPr lang="en-US" dirty="0" smtClean="0"/>
              <a:t>Section 4</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Art and Literature</a:t>
            </a:r>
            <a:endParaRPr lang="en-US" dirty="0"/>
          </a:p>
        </p:txBody>
      </p:sp>
      <p:sp>
        <p:nvSpPr>
          <p:cNvPr id="3" name="Content Placeholder 2"/>
          <p:cNvSpPr>
            <a:spLocks noGrp="1"/>
          </p:cNvSpPr>
          <p:nvPr>
            <p:ph idx="1"/>
          </p:nvPr>
        </p:nvSpPr>
        <p:spPr/>
        <p:txBody>
          <a:bodyPr/>
          <a:lstStyle/>
          <a:p>
            <a:r>
              <a:rPr lang="en-US" dirty="0" smtClean="0"/>
              <a:t>Many artists and writers focused on isolation and alienation of modern society. A group that painted urban life became known as the Ashcan Realists.</a:t>
            </a:r>
          </a:p>
          <a:p>
            <a:r>
              <a:rPr lang="en-US" dirty="0" smtClean="0">
                <a:solidFill>
                  <a:schemeClr val="accent1"/>
                </a:solidFill>
              </a:rPr>
              <a:t>The writers who described modern life as spirituality empty and materialist became known as the “Lost Generation” </a:t>
            </a:r>
            <a:endParaRPr lang="en-US" dirty="0">
              <a:solidFill>
                <a:schemeClr val="accent1"/>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Media</a:t>
            </a:r>
            <a:endParaRPr lang="en-US" dirty="0"/>
          </a:p>
        </p:txBody>
      </p:sp>
      <p:sp>
        <p:nvSpPr>
          <p:cNvPr id="3" name="Content Placeholder 2"/>
          <p:cNvSpPr>
            <a:spLocks noGrp="1"/>
          </p:cNvSpPr>
          <p:nvPr>
            <p:ph idx="1"/>
          </p:nvPr>
        </p:nvSpPr>
        <p:spPr/>
        <p:txBody>
          <a:bodyPr/>
          <a:lstStyle/>
          <a:p>
            <a:r>
              <a:rPr lang="en-US" dirty="0" smtClean="0"/>
              <a:t>With the radio and the television people began to have role models.</a:t>
            </a:r>
          </a:p>
          <a:p>
            <a:r>
              <a:rPr lang="en-US" dirty="0" smtClean="0">
                <a:solidFill>
                  <a:schemeClr val="accent1"/>
                </a:solidFill>
              </a:rPr>
              <a:t>Mass media would entertain and unify the nation, while spreading new ideas and attitudes. </a:t>
            </a:r>
            <a:endParaRPr lang="en-US" dirty="0">
              <a:solidFill>
                <a:schemeClr val="accent1"/>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a:t>Radio</a:t>
            </a:r>
          </a:p>
        </p:txBody>
      </p:sp>
      <p:sp>
        <p:nvSpPr>
          <p:cNvPr id="77827" name="Rectangle 3"/>
          <p:cNvSpPr>
            <a:spLocks noGrp="1" noChangeArrowheads="1"/>
          </p:cNvSpPr>
          <p:nvPr>
            <p:ph type="body" sz="half" idx="1"/>
          </p:nvPr>
        </p:nvSpPr>
        <p:spPr/>
        <p:txBody>
          <a:bodyPr/>
          <a:lstStyle/>
          <a:p>
            <a:r>
              <a:rPr lang="en-US" sz="2800"/>
              <a:t>By 1922 500 radio stations across the country.</a:t>
            </a:r>
          </a:p>
          <a:p>
            <a:r>
              <a:rPr lang="en-US" sz="2800"/>
              <a:t>National Broadcasting Corporation (NBC) offered radio stations programming.</a:t>
            </a:r>
          </a:p>
        </p:txBody>
      </p:sp>
      <p:pic>
        <p:nvPicPr>
          <p:cNvPr id="77831" name="Picture 7" descr="http://www.fredastaire.net/images/fred_nbc_radio.jpg"/>
          <p:cNvPicPr>
            <a:picLocks noGrp="1" noChangeAspect="1" noChangeArrowheads="1"/>
          </p:cNvPicPr>
          <p:nvPr>
            <p:ph type="clipArt" sz="half" idx="2"/>
          </p:nvPr>
        </p:nvPicPr>
        <p:blipFill>
          <a:blip r:embed="rId2" cstate="print"/>
          <a:srcRect/>
          <a:stretch>
            <a:fillRect/>
          </a:stretch>
        </p:blipFill>
        <p:spPr>
          <a:xfrm>
            <a:off x="4648200" y="2266950"/>
            <a:ext cx="3810000" cy="3543300"/>
          </a:xfrm>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Sports </a:t>
            </a:r>
            <a:br>
              <a:rPr lang="en-US" dirty="0" smtClean="0"/>
            </a:br>
            <a:r>
              <a:rPr lang="en-US" dirty="0" smtClean="0"/>
              <a:t>Babe Ruth &amp; Jack Dempsey</a:t>
            </a:r>
            <a:endParaRPr lang="en-US" dirty="0"/>
          </a:p>
        </p:txBody>
      </p:sp>
      <p:pic>
        <p:nvPicPr>
          <p:cNvPr id="33794" name="Picture 2" descr="http://a.espncdn.com/photo/2008/0717/box_a_dempsey_ruth_580.jpg"/>
          <p:cNvPicPr>
            <a:picLocks noChangeAspect="1" noChangeArrowheads="1"/>
          </p:cNvPicPr>
          <p:nvPr/>
        </p:nvPicPr>
        <p:blipFill>
          <a:blip r:embed="rId2" cstate="print"/>
          <a:srcRect/>
          <a:stretch>
            <a:fillRect/>
          </a:stretch>
        </p:blipFill>
        <p:spPr bwMode="auto">
          <a:xfrm>
            <a:off x="0" y="1718441"/>
            <a:ext cx="9144000" cy="5139559"/>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Helen Wills</a:t>
            </a:r>
            <a:endParaRPr lang="en-US" dirty="0"/>
          </a:p>
        </p:txBody>
      </p:sp>
      <p:pic>
        <p:nvPicPr>
          <p:cNvPr id="50178" name="Picture 2" descr="http://1.bp.blogspot.com/-v0NeCUne7f4/Tge-7oaeEGI/AAAAAAAAedQ/qCtrQeQfhjA/s1600/17.+helen+wills+moody.png"/>
          <p:cNvPicPr>
            <a:picLocks noChangeAspect="1" noChangeArrowheads="1"/>
          </p:cNvPicPr>
          <p:nvPr/>
        </p:nvPicPr>
        <p:blipFill>
          <a:blip r:embed="rId2" cstate="print"/>
          <a:srcRect/>
          <a:stretch>
            <a:fillRect/>
          </a:stretch>
        </p:blipFill>
        <p:spPr bwMode="auto">
          <a:xfrm>
            <a:off x="609600" y="1313907"/>
            <a:ext cx="7239001" cy="5544093"/>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Corruption</a:t>
            </a:r>
            <a:endParaRPr lang="en-US" dirty="0"/>
          </a:p>
        </p:txBody>
      </p:sp>
      <p:sp>
        <p:nvSpPr>
          <p:cNvPr id="3" name="Content Placeholder 2"/>
          <p:cNvSpPr>
            <a:spLocks noGrp="1"/>
          </p:cNvSpPr>
          <p:nvPr>
            <p:ph idx="1"/>
          </p:nvPr>
        </p:nvSpPr>
        <p:spPr/>
        <p:txBody>
          <a:bodyPr/>
          <a:lstStyle/>
          <a:p>
            <a:r>
              <a:rPr lang="en-US" dirty="0" smtClean="0">
                <a:solidFill>
                  <a:schemeClr val="accent1"/>
                </a:solidFill>
              </a:rPr>
              <a:t>Jobs, political positions, pardons, and protection from persecution would all be sold by Harding’s Ohio Gang.</a:t>
            </a:r>
          </a:p>
          <a:p>
            <a:r>
              <a:rPr lang="en-US" dirty="0" smtClean="0">
                <a:solidFill>
                  <a:schemeClr val="accent1"/>
                </a:solidFill>
              </a:rPr>
              <a:t>Charles R. Forbes: Sold veterans medical supplies and pocketed the money, it would cost the American public $250 million.</a:t>
            </a:r>
          </a:p>
          <a:p>
            <a:pPr lvl="1"/>
            <a:r>
              <a:rPr lang="en-US" dirty="0" smtClean="0"/>
              <a:t>Harding was mad but did nothing</a:t>
            </a:r>
          </a:p>
          <a:p>
            <a:pPr lvl="1">
              <a:buNone/>
            </a:pPr>
            <a:endParaRPr lang="en-US" dirty="0" smtClean="0"/>
          </a:p>
          <a:p>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666526"/>
          </a:xfrm>
        </p:spPr>
        <p:txBody>
          <a:bodyPr/>
          <a:lstStyle/>
          <a:p>
            <a:r>
              <a:rPr lang="en-US" dirty="0" smtClean="0"/>
              <a:t>Ty Cobb</a:t>
            </a:r>
            <a:endParaRPr lang="en-US" dirty="0"/>
          </a:p>
        </p:txBody>
      </p:sp>
      <p:pic>
        <p:nvPicPr>
          <p:cNvPr id="51202" name="Picture 2" descr="http://sports.cbsimg.net/images/visual/whatshot/Ty-Cobb-hard-slide.jpg"/>
          <p:cNvPicPr>
            <a:picLocks noChangeAspect="1" noChangeArrowheads="1"/>
          </p:cNvPicPr>
          <p:nvPr/>
        </p:nvPicPr>
        <p:blipFill>
          <a:blip r:embed="rId2" cstate="print"/>
          <a:srcRect/>
          <a:stretch>
            <a:fillRect/>
          </a:stretch>
        </p:blipFill>
        <p:spPr bwMode="auto">
          <a:xfrm>
            <a:off x="838200" y="1197429"/>
            <a:ext cx="7620000" cy="5660571"/>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52226" name="Picture 2" descr="http://www.ticketstubcollection.com/img/users/uploads/thumb.large.image.3652.crtx4eo4.jpg"/>
          <p:cNvPicPr>
            <a:picLocks noChangeAspect="1" noChangeArrowheads="1"/>
          </p:cNvPicPr>
          <p:nvPr/>
        </p:nvPicPr>
        <p:blipFill>
          <a:blip r:embed="rId2" cstate="print"/>
          <a:srcRect/>
          <a:stretch>
            <a:fillRect/>
          </a:stretch>
        </p:blipFill>
        <p:spPr bwMode="auto">
          <a:xfrm>
            <a:off x="0" y="762000"/>
            <a:ext cx="9144000" cy="5872655"/>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3250" name="Picture 2" descr="http://www.tradingcarddb.com/Images/Cards/Baseball/9068/9068-60Fr.jpg"/>
          <p:cNvPicPr>
            <a:picLocks noChangeAspect="1" noChangeArrowheads="1"/>
          </p:cNvPicPr>
          <p:nvPr/>
        </p:nvPicPr>
        <p:blipFill>
          <a:blip r:embed="rId2" cstate="print"/>
          <a:srcRect/>
          <a:stretch>
            <a:fillRect/>
          </a:stretch>
        </p:blipFill>
        <p:spPr bwMode="auto">
          <a:xfrm>
            <a:off x="0" y="326571"/>
            <a:ext cx="9144000" cy="6531429"/>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dialectblog.com/wp-content/uploads/2011/03/detroit.jpg"/>
          <p:cNvPicPr>
            <a:picLocks noChangeAspect="1" noChangeArrowheads="1"/>
          </p:cNvPicPr>
          <p:nvPr/>
        </p:nvPicPr>
        <p:blipFill>
          <a:blip r:embed="rId2" cstate="print"/>
          <a:srcRect/>
          <a:stretch>
            <a:fillRect/>
          </a:stretch>
        </p:blipFill>
        <p:spPr bwMode="auto">
          <a:xfrm>
            <a:off x="0" y="537209"/>
            <a:ext cx="9144000" cy="6320791"/>
          </a:xfrm>
          <a:prstGeom prst="rect">
            <a:avLst/>
          </a:prstGeom>
          <a:noFill/>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ttp://michiganjournal.org/wp-content/uploads/2011/10/Detroit-skyline-1920s.jpg"/>
          <p:cNvPicPr>
            <a:picLocks noChangeAspect="1" noChangeArrowheads="1"/>
          </p:cNvPicPr>
          <p:nvPr/>
        </p:nvPicPr>
        <p:blipFill>
          <a:blip r:embed="rId2" cstate="print"/>
          <a:srcRect/>
          <a:stretch>
            <a:fillRect/>
          </a:stretch>
        </p:blipFill>
        <p:spPr bwMode="auto">
          <a:xfrm>
            <a:off x="457200" y="29207"/>
            <a:ext cx="8686800" cy="6828793"/>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0" name="Picture 4" descr="http://actnowdetroit.files.wordpress.com/2012/03/detroit-2.jpg?w=1024&amp;h=793"/>
          <p:cNvPicPr>
            <a:picLocks noChangeAspect="1" noChangeArrowheads="1"/>
          </p:cNvPicPr>
          <p:nvPr/>
        </p:nvPicPr>
        <p:blipFill>
          <a:blip r:embed="rId2" cstate="print"/>
          <a:srcRect/>
          <a:stretch>
            <a:fillRect/>
          </a:stretch>
        </p:blipFill>
        <p:spPr bwMode="auto">
          <a:xfrm>
            <a:off x="0" y="4166"/>
            <a:ext cx="9144000" cy="6853834"/>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http://www.downtownwindsor.ca/uploadedimg/downtown-aerial.jpg"/>
          <p:cNvPicPr>
            <a:picLocks noChangeAspect="1" noChangeArrowheads="1"/>
          </p:cNvPicPr>
          <p:nvPr/>
        </p:nvPicPr>
        <p:blipFill>
          <a:blip r:embed="rId2" cstate="print"/>
          <a:srcRect/>
          <a:stretch>
            <a:fillRect/>
          </a:stretch>
        </p:blipFill>
        <p:spPr bwMode="auto">
          <a:xfrm>
            <a:off x="0" y="1752600"/>
            <a:ext cx="9144000" cy="5105400"/>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http://detroitmovesme.com/images/Gallery/FoxTheater_Premier.jpg"/>
          <p:cNvPicPr>
            <a:picLocks noChangeAspect="1" noChangeArrowheads="1"/>
          </p:cNvPicPr>
          <p:nvPr/>
        </p:nvPicPr>
        <p:blipFill>
          <a:blip r:embed="rId2" cstate="print"/>
          <a:srcRect/>
          <a:stretch>
            <a:fillRect/>
          </a:stretch>
        </p:blipFill>
        <p:spPr bwMode="auto">
          <a:xfrm>
            <a:off x="0" y="13931"/>
            <a:ext cx="9144000" cy="6844069"/>
          </a:xfrm>
          <a:prstGeom prst="rect">
            <a:avLst/>
          </a:prstGeom>
          <a:noFill/>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reliques.online.fr/detroit/brush1.jpg"/>
          <p:cNvPicPr>
            <a:picLocks noChangeAspect="1" noChangeArrowheads="1"/>
          </p:cNvPicPr>
          <p:nvPr/>
        </p:nvPicPr>
        <p:blipFill>
          <a:blip r:embed="rId2" cstate="print"/>
          <a:srcRect/>
          <a:stretch>
            <a:fillRect/>
          </a:stretch>
        </p:blipFill>
        <p:spPr bwMode="auto">
          <a:xfrm>
            <a:off x="0" y="-41565"/>
            <a:ext cx="9144000" cy="6899565"/>
          </a:xfrm>
          <a:prstGeom prst="rect">
            <a:avLst/>
          </a:prstGeom>
          <a:no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http://farm8.staticflickr.com/7206/6886897834_dbe2d3b0a0_o.jpg"/>
          <p:cNvPicPr>
            <a:picLocks noChangeAspect="1" noChangeArrowheads="1"/>
          </p:cNvPicPr>
          <p:nvPr/>
        </p:nvPicPr>
        <p:blipFill>
          <a:blip r:embed="rId2" cstate="print"/>
          <a:srcRect/>
          <a:stretch>
            <a:fillRect/>
          </a:stretch>
        </p:blipFill>
        <p:spPr bwMode="auto">
          <a:xfrm>
            <a:off x="0" y="762000"/>
            <a:ext cx="9144000" cy="60960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Corruption</a:t>
            </a:r>
            <a:endParaRPr lang="en-US" dirty="0"/>
          </a:p>
        </p:txBody>
      </p:sp>
      <p:sp>
        <p:nvSpPr>
          <p:cNvPr id="3" name="Content Placeholder 2"/>
          <p:cNvSpPr>
            <a:spLocks noGrp="1"/>
          </p:cNvSpPr>
          <p:nvPr>
            <p:ph idx="1"/>
          </p:nvPr>
        </p:nvSpPr>
        <p:spPr/>
        <p:txBody>
          <a:bodyPr>
            <a:normAutofit lnSpcReduction="10000"/>
          </a:bodyPr>
          <a:lstStyle/>
          <a:p>
            <a:r>
              <a:rPr lang="en-US" dirty="0" smtClean="0">
                <a:solidFill>
                  <a:schemeClr val="accent1"/>
                </a:solidFill>
              </a:rPr>
              <a:t>In 1922 Secretary if Interior, Albert B. Fall would secretly allow private investors to lease lands containing U.S. Navy oil reserves at Teapot Dome Wyoming and Elk Hills California.</a:t>
            </a:r>
          </a:p>
          <a:p>
            <a:r>
              <a:rPr lang="en-US" dirty="0" smtClean="0"/>
              <a:t>Fall received bribes of more than $300,000</a:t>
            </a:r>
          </a:p>
          <a:p>
            <a:r>
              <a:rPr lang="en-US" dirty="0" smtClean="0"/>
              <a:t>Fall would go in front of the Supreme Court and be the first cabinet member to </a:t>
            </a:r>
            <a:r>
              <a:rPr lang="en-US" dirty="0" smtClean="0">
                <a:solidFill>
                  <a:schemeClr val="accent1"/>
                </a:solidFill>
              </a:rPr>
              <a:t>go to prison.</a:t>
            </a:r>
            <a:endParaRPr lang="en-US" dirty="0">
              <a:solidFill>
                <a:schemeClr val="accent1"/>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www.preservationnation.org/assets/photos-images/preservation-magazine/story/2009/michiganaerial.jpg"/>
          <p:cNvPicPr>
            <a:picLocks noChangeAspect="1" noChangeArrowheads="1"/>
          </p:cNvPicPr>
          <p:nvPr/>
        </p:nvPicPr>
        <p:blipFill>
          <a:blip r:embed="rId2" cstate="print"/>
          <a:srcRect/>
          <a:stretch>
            <a:fillRect/>
          </a:stretch>
        </p:blipFill>
        <p:spPr bwMode="auto">
          <a:xfrm>
            <a:off x="0" y="765809"/>
            <a:ext cx="9144000" cy="6092191"/>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African American Culture</a:t>
            </a:r>
            <a:br>
              <a:rPr lang="en-US" dirty="0" smtClean="0"/>
            </a:br>
            <a:r>
              <a:rPr lang="en-US" dirty="0" smtClean="0"/>
              <a:t>Section 5</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Harlem Renaissance</a:t>
            </a:r>
            <a:endParaRPr lang="en-US" dirty="0"/>
          </a:p>
        </p:txBody>
      </p:sp>
      <p:sp>
        <p:nvSpPr>
          <p:cNvPr id="3" name="Content Placeholder 2"/>
          <p:cNvSpPr>
            <a:spLocks noGrp="1"/>
          </p:cNvSpPr>
          <p:nvPr>
            <p:ph idx="1"/>
          </p:nvPr>
        </p:nvSpPr>
        <p:spPr/>
        <p:txBody>
          <a:bodyPr/>
          <a:lstStyle/>
          <a:p>
            <a:r>
              <a:rPr lang="en-US" b="1" dirty="0" smtClean="0">
                <a:solidFill>
                  <a:schemeClr val="accent1"/>
                </a:solidFill>
              </a:rPr>
              <a:t>African Americans move from agricultural south to industrial north (Great migration)</a:t>
            </a:r>
          </a:p>
          <a:p>
            <a:r>
              <a:rPr lang="en-US" dirty="0" smtClean="0"/>
              <a:t>African American artistic development, racial pride and political organization began to thrive. </a:t>
            </a:r>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fontScale="90000"/>
          </a:bodyPr>
          <a:lstStyle/>
          <a:p>
            <a:r>
              <a:rPr lang="en-US"/>
              <a:t>African Americans Move North</a:t>
            </a:r>
          </a:p>
        </p:txBody>
      </p:sp>
      <p:sp>
        <p:nvSpPr>
          <p:cNvPr id="46083" name="Rectangle 3"/>
          <p:cNvSpPr>
            <a:spLocks noGrp="1" noChangeArrowheads="1"/>
          </p:cNvSpPr>
          <p:nvPr>
            <p:ph type="body" sz="half" idx="1"/>
          </p:nvPr>
        </p:nvSpPr>
        <p:spPr/>
        <p:txBody>
          <a:bodyPr/>
          <a:lstStyle/>
          <a:p>
            <a:r>
              <a:rPr lang="en-US" sz="2400" b="1" dirty="0">
                <a:solidFill>
                  <a:schemeClr val="accent1"/>
                </a:solidFill>
              </a:rPr>
              <a:t>1865: 93% of African Americans lived in the South.</a:t>
            </a:r>
          </a:p>
          <a:p>
            <a:r>
              <a:rPr lang="en-US" sz="2400" b="1" dirty="0">
                <a:solidFill>
                  <a:schemeClr val="accent1"/>
                </a:solidFill>
              </a:rPr>
              <a:t>1930: 80%</a:t>
            </a:r>
          </a:p>
          <a:p>
            <a:r>
              <a:rPr lang="en-US" sz="2400" dirty="0" smtClean="0"/>
              <a:t>J</a:t>
            </a:r>
            <a:r>
              <a:rPr lang="en-US" sz="2000" dirty="0" smtClean="0"/>
              <a:t>obs </a:t>
            </a:r>
            <a:r>
              <a:rPr lang="en-US" sz="2000" dirty="0"/>
              <a:t>weren</a:t>
            </a:r>
            <a:r>
              <a:rPr lang="en-US" sz="2000" dirty="0">
                <a:latin typeface="Times New Roman"/>
              </a:rPr>
              <a:t>’</a:t>
            </a:r>
            <a:r>
              <a:rPr lang="en-US" sz="2000" dirty="0"/>
              <a:t>t much better in the North</a:t>
            </a:r>
          </a:p>
          <a:p>
            <a:pPr lvl="1"/>
            <a:r>
              <a:rPr lang="en-US" sz="2000" dirty="0"/>
              <a:t>Racial hatred in North</a:t>
            </a:r>
          </a:p>
          <a:p>
            <a:pPr lvl="1"/>
            <a:r>
              <a:rPr lang="en-US" sz="2000" dirty="0"/>
              <a:t>Women often worked as low-paid domestics.</a:t>
            </a:r>
          </a:p>
        </p:txBody>
      </p:sp>
      <p:pic>
        <p:nvPicPr>
          <p:cNvPr id="46085" name="Picture 5" descr="http://www.assumption.edu/ahc/1920s/StepinKentucky.jpg"/>
          <p:cNvPicPr>
            <a:picLocks noGrp="1" noChangeAspect="1" noChangeArrowheads="1"/>
          </p:cNvPicPr>
          <p:nvPr>
            <p:ph type="clipArt" sz="half" idx="2"/>
          </p:nvPr>
        </p:nvPicPr>
        <p:blipFill>
          <a:blip r:embed="rId2" cstate="print"/>
          <a:srcRect/>
          <a:stretch>
            <a:fillRect/>
          </a:stretch>
        </p:blipFill>
        <p:spPr>
          <a:xfrm>
            <a:off x="4876800" y="1504604"/>
            <a:ext cx="4267200" cy="5353396"/>
          </a:xfrm>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Jazz</a:t>
            </a:r>
            <a:endParaRPr lang="en-US" dirty="0"/>
          </a:p>
        </p:txBody>
      </p:sp>
      <p:sp>
        <p:nvSpPr>
          <p:cNvPr id="3" name="Content Placeholder 2"/>
          <p:cNvSpPr>
            <a:spLocks noGrp="1"/>
          </p:cNvSpPr>
          <p:nvPr>
            <p:ph idx="1"/>
          </p:nvPr>
        </p:nvSpPr>
        <p:spPr/>
        <p:txBody>
          <a:bodyPr/>
          <a:lstStyle/>
          <a:p>
            <a:r>
              <a:rPr lang="en-US" dirty="0" smtClean="0"/>
              <a:t>Louis Armstrong a native of New Orleans moves to Chicago in 1922 and introduces jazz. </a:t>
            </a:r>
          </a:p>
          <a:p>
            <a:r>
              <a:rPr lang="en-US" dirty="0" smtClean="0">
                <a:solidFill>
                  <a:schemeClr val="accent1"/>
                </a:solidFill>
              </a:rPr>
              <a:t>Jazz is a mix of Dixieland blues and ragtime.</a:t>
            </a:r>
            <a:endParaRPr lang="en-US" dirty="0">
              <a:solidFill>
                <a:schemeClr val="accent1"/>
              </a:solidFill>
            </a:endParaRPr>
          </a:p>
        </p:txBody>
      </p:sp>
      <p:pic>
        <p:nvPicPr>
          <p:cNvPr id="62466" name="Picture 2" descr="https://encrypted-tbn2.gstatic.com/images?q=tbn:ANd9GcROf81OqpGg6AmbKh0f3TgcggLbaX5LeRNFUf0Qp4FXR800GOhe"/>
          <p:cNvPicPr>
            <a:picLocks noChangeAspect="1" noChangeArrowheads="1"/>
          </p:cNvPicPr>
          <p:nvPr/>
        </p:nvPicPr>
        <p:blipFill>
          <a:blip r:embed="rId2" cstate="print"/>
          <a:srcRect/>
          <a:stretch>
            <a:fillRect/>
          </a:stretch>
        </p:blipFill>
        <p:spPr bwMode="auto">
          <a:xfrm>
            <a:off x="4724401" y="3879222"/>
            <a:ext cx="4419600" cy="2978778"/>
          </a:xfrm>
          <a:prstGeom prst="rect">
            <a:avLst/>
          </a:prstGeo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i="1">
                <a:latin typeface="Harlow Solid Italic" pitchFamily="82" charset="0"/>
              </a:rPr>
              <a:t>The Jazz Age</a:t>
            </a:r>
          </a:p>
        </p:txBody>
      </p:sp>
      <p:sp>
        <p:nvSpPr>
          <p:cNvPr id="28675" name="Rectangle 3"/>
          <p:cNvSpPr>
            <a:spLocks noGrp="1" noChangeArrowheads="1"/>
          </p:cNvSpPr>
          <p:nvPr>
            <p:ph type="body" sz="half" idx="1"/>
          </p:nvPr>
        </p:nvSpPr>
        <p:spPr>
          <a:xfrm>
            <a:off x="304800" y="1752600"/>
            <a:ext cx="4876800" cy="4419600"/>
          </a:xfrm>
        </p:spPr>
        <p:txBody>
          <a:bodyPr>
            <a:normAutofit/>
          </a:bodyPr>
          <a:lstStyle/>
          <a:p>
            <a:r>
              <a:rPr lang="en-US" sz="2800" dirty="0">
                <a:solidFill>
                  <a:schemeClr val="accent1"/>
                </a:solidFill>
              </a:rPr>
              <a:t>The 1920s were a time of rapid social change in which many people </a:t>
            </a:r>
            <a:r>
              <a:rPr lang="en-US" sz="2800" dirty="0">
                <a:solidFill>
                  <a:schemeClr val="accent1"/>
                </a:solidFill>
                <a:latin typeface="Times New Roman"/>
              </a:rPr>
              <a:t>–</a:t>
            </a:r>
            <a:r>
              <a:rPr lang="en-US" sz="2800" dirty="0">
                <a:solidFill>
                  <a:schemeClr val="accent1"/>
                </a:solidFill>
              </a:rPr>
              <a:t> particularly women </a:t>
            </a:r>
            <a:r>
              <a:rPr lang="en-US" sz="2800" dirty="0">
                <a:solidFill>
                  <a:schemeClr val="accent1"/>
                </a:solidFill>
                <a:latin typeface="Times New Roman"/>
              </a:rPr>
              <a:t>–</a:t>
            </a:r>
            <a:r>
              <a:rPr lang="en-US" sz="2800" dirty="0">
                <a:solidFill>
                  <a:schemeClr val="accent1"/>
                </a:solidFill>
              </a:rPr>
              <a:t> adopted new lifestyles and attitudes.</a:t>
            </a:r>
          </a:p>
        </p:txBody>
      </p:sp>
      <p:pic>
        <p:nvPicPr>
          <p:cNvPr id="28679" name="Picture 7" descr="http://www.pbs.org/wgbh/amex/monkeytrial/peopleevents/images/e_jazz.jpg"/>
          <p:cNvPicPr>
            <a:picLocks noGrp="1" noChangeAspect="1" noChangeArrowheads="1"/>
          </p:cNvPicPr>
          <p:nvPr>
            <p:ph type="clipArt" sz="half" idx="2"/>
          </p:nvPr>
        </p:nvPicPr>
        <p:blipFill>
          <a:blip r:embed="rId2" cstate="print"/>
          <a:srcRect/>
          <a:stretch>
            <a:fillRect/>
          </a:stretch>
        </p:blipFill>
        <p:spPr>
          <a:xfrm>
            <a:off x="5334000" y="1981200"/>
            <a:ext cx="3376613" cy="4114800"/>
          </a:xfrm>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i="1">
                <a:latin typeface="Harlow Solid Italic" pitchFamily="82" charset="0"/>
              </a:rPr>
              <a:t>The Flapper</a:t>
            </a:r>
          </a:p>
        </p:txBody>
      </p:sp>
      <p:sp>
        <p:nvSpPr>
          <p:cNvPr id="32771" name="Rectangle 3"/>
          <p:cNvSpPr>
            <a:spLocks noGrp="1" noChangeArrowheads="1"/>
          </p:cNvSpPr>
          <p:nvPr>
            <p:ph type="body" sz="half" idx="1"/>
          </p:nvPr>
        </p:nvSpPr>
        <p:spPr/>
        <p:txBody>
          <a:bodyPr/>
          <a:lstStyle/>
          <a:p>
            <a:r>
              <a:rPr lang="en-US" sz="2400" dirty="0"/>
              <a:t>Wore shorter dresses than their mothers. (9-inch hemline for mom)</a:t>
            </a:r>
          </a:p>
          <a:p>
            <a:r>
              <a:rPr lang="en-US" sz="2400" b="1" dirty="0">
                <a:solidFill>
                  <a:schemeClr val="accent1"/>
                </a:solidFill>
              </a:rPr>
              <a:t>Short hair and hats to show off short hair </a:t>
            </a:r>
          </a:p>
          <a:p>
            <a:pPr lvl="1"/>
            <a:r>
              <a:rPr lang="en-US" sz="2000" b="1" dirty="0">
                <a:solidFill>
                  <a:schemeClr val="accent1"/>
                </a:solidFill>
              </a:rPr>
              <a:t>Bobbed hair</a:t>
            </a:r>
          </a:p>
          <a:p>
            <a:r>
              <a:rPr lang="en-US" sz="2400" b="1" dirty="0">
                <a:solidFill>
                  <a:schemeClr val="accent1"/>
                </a:solidFill>
              </a:rPr>
              <a:t>Wore make up</a:t>
            </a:r>
          </a:p>
          <a:p>
            <a:r>
              <a:rPr lang="en-US" sz="2400" b="1" dirty="0">
                <a:solidFill>
                  <a:schemeClr val="accent1"/>
                </a:solidFill>
              </a:rPr>
              <a:t>Drank and smoked in public</a:t>
            </a:r>
          </a:p>
          <a:p>
            <a:endParaRPr lang="en-US" sz="2400" dirty="0"/>
          </a:p>
        </p:txBody>
      </p:sp>
      <p:pic>
        <p:nvPicPr>
          <p:cNvPr id="32775" name="Picture 7" descr="http://home.millsaps.edu/~mcelvrs/flapper.jpg"/>
          <p:cNvPicPr>
            <a:picLocks noGrp="1" noChangeAspect="1" noChangeArrowheads="1"/>
          </p:cNvPicPr>
          <p:nvPr>
            <p:ph type="clipArt" sz="half" idx="2"/>
          </p:nvPr>
        </p:nvPicPr>
        <p:blipFill>
          <a:blip r:embed="rId2" cstate="print"/>
          <a:srcRect/>
          <a:stretch>
            <a:fillRect/>
          </a:stretch>
        </p:blipFill>
        <p:spPr>
          <a:xfrm>
            <a:off x="4648200" y="2743200"/>
            <a:ext cx="2743200" cy="4114800"/>
          </a:xfrm>
          <a:noFill/>
          <a:ln/>
        </p:spPr>
      </p:pic>
      <p:pic>
        <p:nvPicPr>
          <p:cNvPr id="32777" name="Picture 9" descr="http://www.gbacg.org/images/gibson39.jpg"/>
          <p:cNvPicPr>
            <a:picLocks noChangeAspect="1" noChangeArrowheads="1"/>
          </p:cNvPicPr>
          <p:nvPr/>
        </p:nvPicPr>
        <p:blipFill>
          <a:blip r:embed="rId3" cstate="print"/>
          <a:srcRect/>
          <a:stretch>
            <a:fillRect/>
          </a:stretch>
        </p:blipFill>
        <p:spPr bwMode="auto">
          <a:xfrm>
            <a:off x="6705600" y="533400"/>
            <a:ext cx="2022475" cy="3276600"/>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Duke Ellington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Played jazz in speakeasies</a:t>
            </a:r>
          </a:p>
          <a:p>
            <a:r>
              <a:rPr lang="en-US" dirty="0" smtClean="0"/>
              <a:t>Did not like the term jazz</a:t>
            </a:r>
          </a:p>
          <a:p>
            <a:r>
              <a:rPr lang="en-US" b="1" dirty="0" smtClean="0">
                <a:solidFill>
                  <a:schemeClr val="accent1"/>
                </a:solidFill>
              </a:rPr>
              <a:t>Played in Cotton Club</a:t>
            </a:r>
          </a:p>
          <a:p>
            <a:pPr>
              <a:buNone/>
            </a:pPr>
            <a:r>
              <a:rPr lang="en-US" b="1" dirty="0" smtClean="0">
                <a:solidFill>
                  <a:schemeClr val="accent1"/>
                </a:solidFill>
              </a:rPr>
              <a:t>    segregated club in</a:t>
            </a:r>
          </a:p>
          <a:p>
            <a:pPr>
              <a:buNone/>
            </a:pPr>
            <a:r>
              <a:rPr lang="en-US" b="1" dirty="0" smtClean="0">
                <a:solidFill>
                  <a:schemeClr val="accent1"/>
                </a:solidFill>
              </a:rPr>
              <a:t>    Harlem. </a:t>
            </a:r>
          </a:p>
          <a:p>
            <a:r>
              <a:rPr lang="en-US" b="1" dirty="0" smtClean="0">
                <a:solidFill>
                  <a:schemeClr val="accent1"/>
                </a:solidFill>
              </a:rPr>
              <a:t>White people were fine</a:t>
            </a:r>
          </a:p>
          <a:p>
            <a:pPr>
              <a:buNone/>
            </a:pPr>
            <a:r>
              <a:rPr lang="en-US" b="1" dirty="0" smtClean="0">
                <a:solidFill>
                  <a:schemeClr val="accent1"/>
                </a:solidFill>
              </a:rPr>
              <a:t>    with the music, they </a:t>
            </a:r>
          </a:p>
          <a:p>
            <a:pPr>
              <a:buNone/>
            </a:pPr>
            <a:r>
              <a:rPr lang="en-US" b="1" dirty="0" smtClean="0">
                <a:solidFill>
                  <a:schemeClr val="accent1"/>
                </a:solidFill>
              </a:rPr>
              <a:t>    did not want to see </a:t>
            </a:r>
          </a:p>
          <a:p>
            <a:pPr>
              <a:buNone/>
            </a:pPr>
            <a:r>
              <a:rPr lang="en-US" b="1" dirty="0" smtClean="0">
                <a:solidFill>
                  <a:schemeClr val="accent1"/>
                </a:solidFill>
              </a:rPr>
              <a:t>    any African Americans</a:t>
            </a:r>
          </a:p>
          <a:p>
            <a:pPr>
              <a:buNone/>
            </a:pPr>
            <a:r>
              <a:rPr lang="en-US" b="1" dirty="0" smtClean="0">
                <a:solidFill>
                  <a:schemeClr val="accent1"/>
                </a:solidFill>
              </a:rPr>
              <a:t>    any where else in the club</a:t>
            </a:r>
          </a:p>
          <a:p>
            <a:pPr>
              <a:buNone/>
            </a:pPr>
            <a:endParaRPr lang="en-US" dirty="0"/>
          </a:p>
        </p:txBody>
      </p:sp>
      <p:pic>
        <p:nvPicPr>
          <p:cNvPr id="65538" name="Picture 2" descr="http://1.bp.blogspot.com/-sMubntsKF7I/UEVGsxtuihI/AAAAAAAAAHk/YhBSAFQUJGY/s320/duke.jpg"/>
          <p:cNvPicPr>
            <a:picLocks noChangeAspect="1" noChangeArrowheads="1"/>
          </p:cNvPicPr>
          <p:nvPr/>
        </p:nvPicPr>
        <p:blipFill>
          <a:blip r:embed="rId2" cstate="print"/>
          <a:srcRect/>
          <a:stretch>
            <a:fillRect/>
          </a:stretch>
        </p:blipFill>
        <p:spPr bwMode="auto">
          <a:xfrm>
            <a:off x="5562600" y="2895601"/>
            <a:ext cx="3581400" cy="39624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lstStyle/>
          <a:p>
            <a:pPr algn="ctr"/>
            <a:r>
              <a:rPr lang="en-US" dirty="0" smtClean="0"/>
              <a:t>Teapot Dome Scandal</a:t>
            </a:r>
            <a:endParaRPr lang="en-US" dirty="0"/>
          </a:p>
        </p:txBody>
      </p:sp>
      <p:pic>
        <p:nvPicPr>
          <p:cNvPr id="19458" name="Picture 2" descr="http://freedom-school.com/history/bgteapot.gif"/>
          <p:cNvPicPr>
            <a:picLocks noChangeAspect="1" noChangeArrowheads="1"/>
          </p:cNvPicPr>
          <p:nvPr/>
        </p:nvPicPr>
        <p:blipFill>
          <a:blip r:embed="rId2" cstate="print"/>
          <a:srcRect/>
          <a:stretch>
            <a:fillRect/>
          </a:stretch>
        </p:blipFill>
        <p:spPr bwMode="auto">
          <a:xfrm>
            <a:off x="990600" y="670331"/>
            <a:ext cx="6858000" cy="6187669"/>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Corruption cont.</a:t>
            </a:r>
            <a:endParaRPr lang="en-US" dirty="0"/>
          </a:p>
        </p:txBody>
      </p:sp>
      <p:sp>
        <p:nvSpPr>
          <p:cNvPr id="3" name="Content Placeholder 2"/>
          <p:cNvSpPr>
            <a:spLocks noGrp="1"/>
          </p:cNvSpPr>
          <p:nvPr>
            <p:ph idx="1"/>
          </p:nvPr>
        </p:nvSpPr>
        <p:spPr/>
        <p:txBody>
          <a:bodyPr/>
          <a:lstStyle/>
          <a:p>
            <a:r>
              <a:rPr lang="en-US" dirty="0" smtClean="0">
                <a:solidFill>
                  <a:schemeClr val="accent1"/>
                </a:solidFill>
              </a:rPr>
              <a:t>Harding often said that he had no problems with his enemies, but his friends were a different story.</a:t>
            </a:r>
          </a:p>
          <a:p>
            <a:r>
              <a:rPr lang="en-US" dirty="0" smtClean="0"/>
              <a:t>Harding would leave for a tour to Alaska and California and he would die in San Francisco August 2, 1923.</a:t>
            </a:r>
          </a:p>
          <a:p>
            <a:pPr lvl="1"/>
            <a:r>
              <a:rPr lang="en-US" dirty="0" smtClean="0"/>
              <a:t>Died before Forbes scandal became public</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Calvin Coolidge</a:t>
            </a:r>
            <a:endParaRPr lang="en-US" dirty="0"/>
          </a:p>
        </p:txBody>
      </p:sp>
      <p:sp>
        <p:nvSpPr>
          <p:cNvPr id="3" name="Content Placeholder 2"/>
          <p:cNvSpPr>
            <a:spLocks noGrp="1"/>
          </p:cNvSpPr>
          <p:nvPr>
            <p:ph idx="1"/>
          </p:nvPr>
        </p:nvSpPr>
        <p:spPr/>
        <p:txBody>
          <a:bodyPr/>
          <a:lstStyle/>
          <a:p>
            <a:r>
              <a:rPr lang="en-US" dirty="0" smtClean="0"/>
              <a:t>Coolidge knew of the scandals before he took office.</a:t>
            </a:r>
            <a:endParaRPr lang="en-US" dirty="0"/>
          </a:p>
        </p:txBody>
      </p:sp>
      <p:pic>
        <p:nvPicPr>
          <p:cNvPr id="15362" name="Picture 2" descr="https://encrypted-tbn0.gstatic.com/images?q=tbn:ANd9GcT5lcE03hiDLIUbhXoYqxafjktCv04rHkBjVcfJXFSEYQ64qzbo"/>
          <p:cNvPicPr>
            <a:picLocks noChangeAspect="1" noChangeArrowheads="1"/>
          </p:cNvPicPr>
          <p:nvPr/>
        </p:nvPicPr>
        <p:blipFill>
          <a:blip r:embed="rId2" cstate="print"/>
          <a:srcRect/>
          <a:stretch>
            <a:fillRect/>
          </a:stretch>
        </p:blipFill>
        <p:spPr bwMode="auto">
          <a:xfrm>
            <a:off x="3616573" y="3733800"/>
            <a:ext cx="5527427" cy="312420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941</TotalTime>
  <Words>1680</Words>
  <Application>Microsoft Office PowerPoint</Application>
  <PresentationFormat>On-screen Show (4:3)</PresentationFormat>
  <Paragraphs>209</Paragraphs>
  <Slides>67</Slides>
  <Notes>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67</vt:i4>
      </vt:variant>
    </vt:vector>
  </HeadingPairs>
  <TitlesOfParts>
    <vt:vector size="80" baseType="lpstr">
      <vt:lpstr>Arial Black</vt:lpstr>
      <vt:lpstr>Arial Narrow</vt:lpstr>
      <vt:lpstr>Calibri</vt:lpstr>
      <vt:lpstr>Century Gothic</vt:lpstr>
      <vt:lpstr>Comic Sans MS</vt:lpstr>
      <vt:lpstr>Georgia</vt:lpstr>
      <vt:lpstr>Harlow Solid Italic</vt:lpstr>
      <vt:lpstr>Impact</vt:lpstr>
      <vt:lpstr>Times New Roman</vt:lpstr>
      <vt:lpstr>Verdana</vt:lpstr>
      <vt:lpstr>WingDings</vt:lpstr>
      <vt:lpstr>Wingdings 2</vt:lpstr>
      <vt:lpstr>Verve</vt:lpstr>
      <vt:lpstr>Chapter 10 The Jazz Age 1921-1929</vt:lpstr>
      <vt:lpstr>Notes </vt:lpstr>
      <vt:lpstr>Harding Administration</vt:lpstr>
      <vt:lpstr>Scandals</vt:lpstr>
      <vt:lpstr>Corruption</vt:lpstr>
      <vt:lpstr>Corruption</vt:lpstr>
      <vt:lpstr>Teapot Dome Scandal</vt:lpstr>
      <vt:lpstr>Corruption cont.</vt:lpstr>
      <vt:lpstr>Calvin Coolidge</vt:lpstr>
      <vt:lpstr>Coolidge</vt:lpstr>
      <vt:lpstr>Leadership Change</vt:lpstr>
      <vt:lpstr>Cabinet Members</vt:lpstr>
      <vt:lpstr>Isolationism</vt:lpstr>
      <vt:lpstr>Coolidge Foreign Policies</vt:lpstr>
      <vt:lpstr>Coolidge Foreign Policies cont.</vt:lpstr>
      <vt:lpstr>Section 2  A Growing Economy</vt:lpstr>
      <vt:lpstr>New Industries</vt:lpstr>
      <vt:lpstr>New Way of Life</vt:lpstr>
      <vt:lpstr>PowerPoint Presentation</vt:lpstr>
      <vt:lpstr>Mass Production</vt:lpstr>
      <vt:lpstr>Assembly Line</vt:lpstr>
      <vt:lpstr>Model T</vt:lpstr>
      <vt:lpstr>PowerPoint Presentation</vt:lpstr>
      <vt:lpstr>PowerPoint Presentation</vt:lpstr>
      <vt:lpstr>PowerPoint Presentation</vt:lpstr>
      <vt:lpstr>Disposable Income</vt:lpstr>
      <vt:lpstr>Glenwood Stove and Washing Machine</vt:lpstr>
      <vt:lpstr>PowerPoint Presentation</vt:lpstr>
      <vt:lpstr>Credit</vt:lpstr>
      <vt:lpstr>Welfare Capitalism</vt:lpstr>
      <vt:lpstr>Change in Values</vt:lpstr>
      <vt:lpstr>Prejudice</vt:lpstr>
      <vt:lpstr>Women</vt:lpstr>
      <vt:lpstr>Education</vt:lpstr>
      <vt:lpstr>Women working in the 1920s</vt:lpstr>
      <vt:lpstr>Women working in the 1920s</vt:lpstr>
      <vt:lpstr>Ku Klux Klan</vt:lpstr>
      <vt:lpstr>PowerPoint Presentation</vt:lpstr>
      <vt:lpstr>PowerPoint Presentation</vt:lpstr>
      <vt:lpstr>PowerPoint Presentation</vt:lpstr>
      <vt:lpstr>Prohibition</vt:lpstr>
      <vt:lpstr>PowerPoint Presentation</vt:lpstr>
      <vt:lpstr>PowerPoint Presentation</vt:lpstr>
      <vt:lpstr>Culture  Section 4</vt:lpstr>
      <vt:lpstr>Art and Literature</vt:lpstr>
      <vt:lpstr>Media</vt:lpstr>
      <vt:lpstr>Radio</vt:lpstr>
      <vt:lpstr>Sports  Babe Ruth &amp; Jack Dempsey</vt:lpstr>
      <vt:lpstr>Helen Wills</vt:lpstr>
      <vt:lpstr>Ty Cobb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African American Culture Section 5</vt:lpstr>
      <vt:lpstr>Harlem Renaissance</vt:lpstr>
      <vt:lpstr>African Americans Move North</vt:lpstr>
      <vt:lpstr>Jazz</vt:lpstr>
      <vt:lpstr>The Jazz Age</vt:lpstr>
      <vt:lpstr>The Flapper</vt:lpstr>
      <vt:lpstr>Duke Ellington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 The Jazz Age 1921-1929</dc:title>
  <dc:creator>Wesley</dc:creator>
  <cp:lastModifiedBy>Sacerdote, Kevin R.</cp:lastModifiedBy>
  <cp:revision>55</cp:revision>
  <dcterms:created xsi:type="dcterms:W3CDTF">2013-04-07T21:10:36Z</dcterms:created>
  <dcterms:modified xsi:type="dcterms:W3CDTF">2016-12-05T16:33:49Z</dcterms:modified>
</cp:coreProperties>
</file>